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</p:sldMasterIdLst>
  <p:notesMasterIdLst>
    <p:notesMasterId r:id="rId24"/>
  </p:notesMasterIdLst>
  <p:handoutMasterIdLst>
    <p:handoutMasterId r:id="rId25"/>
  </p:handoutMasterIdLst>
  <p:sldIdLst>
    <p:sldId id="256" r:id="rId2"/>
    <p:sldId id="355" r:id="rId3"/>
    <p:sldId id="356" r:id="rId4"/>
    <p:sldId id="358" r:id="rId5"/>
    <p:sldId id="359" r:id="rId6"/>
    <p:sldId id="381" r:id="rId7"/>
    <p:sldId id="318" r:id="rId8"/>
    <p:sldId id="362" r:id="rId9"/>
    <p:sldId id="339" r:id="rId10"/>
    <p:sldId id="321" r:id="rId11"/>
    <p:sldId id="314" r:id="rId12"/>
    <p:sldId id="382" r:id="rId13"/>
    <p:sldId id="333" r:id="rId14"/>
    <p:sldId id="334" r:id="rId15"/>
    <p:sldId id="373" r:id="rId16"/>
    <p:sldId id="372" r:id="rId17"/>
    <p:sldId id="384" r:id="rId18"/>
    <p:sldId id="383" r:id="rId19"/>
    <p:sldId id="364" r:id="rId20"/>
    <p:sldId id="365" r:id="rId21"/>
    <p:sldId id="366" r:id="rId22"/>
    <p:sldId id="306" r:id="rId23"/>
  </p:sldIdLst>
  <p:sldSz cx="9144000" cy="6858000" type="screen4x3"/>
  <p:notesSz cx="6797675" cy="9928225"/>
  <p:defaultTextStyle>
    <a:defPPr>
      <a:defRPr lang="he-IL"/>
    </a:defPPr>
    <a:lvl1pPr algn="l" rtl="1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1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1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1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1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E8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13" autoAdjust="0"/>
    <p:restoredTop sz="86815" autoAdjust="0"/>
  </p:normalViewPr>
  <p:slideViewPr>
    <p:cSldViewPr>
      <p:cViewPr varScale="1">
        <p:scale>
          <a:sx n="39" d="100"/>
          <a:sy n="39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D27AD-F1BF-46AB-9ED0-26F7FB50E0D4}" type="datetimeFigureOut">
              <a:rPr lang="en-GB" smtClean="0"/>
              <a:t>04/08/2015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0DA70-FBE2-42AD-9DD5-14532A9B0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93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74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noProof="0" smtClean="0"/>
              <a:t>לחץ כדי לערוך סגנונות טקסט של תבנית בסיס</a:t>
            </a:r>
            <a:endParaRPr lang="en-US" altLang="en-US" noProof="0" smtClean="0"/>
          </a:p>
          <a:p>
            <a:pPr lvl="1"/>
            <a:r>
              <a:rPr lang="he-IL" altLang="en-US" noProof="0" smtClean="0"/>
              <a:t>רמה שנייה</a:t>
            </a:r>
            <a:endParaRPr lang="en-US" altLang="en-US" noProof="0" smtClean="0"/>
          </a:p>
          <a:p>
            <a:pPr lvl="2"/>
            <a:r>
              <a:rPr lang="he-IL" altLang="en-US" noProof="0" smtClean="0"/>
              <a:t>רמה שלישית</a:t>
            </a:r>
            <a:endParaRPr lang="en-US" altLang="en-US" noProof="0" smtClean="0"/>
          </a:p>
          <a:p>
            <a:pPr lvl="3"/>
            <a:r>
              <a:rPr lang="he-IL" altLang="en-US" noProof="0" smtClean="0"/>
              <a:t>רמה רביעית</a:t>
            </a:r>
            <a:endParaRPr lang="en-US" altLang="en-US" noProof="0" smtClean="0"/>
          </a:p>
          <a:p>
            <a:pPr lvl="4"/>
            <a:r>
              <a:rPr lang="he-IL" altLang="en-US" noProof="0" smtClean="0"/>
              <a:t>רמה חמישית</a:t>
            </a:r>
            <a:endParaRPr lang="en-US" altLang="en-US" noProof="0" smtClean="0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52016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74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32EA1788-3BA2-46FE-813A-186178834953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387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A1788-3BA2-46FE-813A-186178834953}" type="slidenum">
              <a:rPr lang="he-IL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791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A1788-3BA2-46FE-813A-186178834953}" type="slidenum">
              <a:rPr lang="he-IL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850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A1788-3BA2-46FE-813A-186178834953}" type="slidenum">
              <a:rPr lang="he-IL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256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A1788-3BA2-46FE-813A-186178834953}" type="slidenum">
              <a:rPr lang="he-IL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080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A1788-3BA2-46FE-813A-186178834953}" type="slidenum">
              <a:rPr lang="he-IL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67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Give an 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A1788-3BA2-46FE-813A-186178834953}" type="slidenum">
              <a:rPr lang="he-IL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60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I will start</a:t>
            </a:r>
            <a:r>
              <a:rPr lang="en-US" baseline="0" dirty="0" smtClean="0"/>
              <a:t> by defining…</a:t>
            </a:r>
          </a:p>
          <a:p>
            <a:pPr algn="l"/>
            <a:endParaRPr lang="en-US" baseline="0" dirty="0" smtClean="0"/>
          </a:p>
          <a:p>
            <a:pPr algn="l"/>
            <a:r>
              <a:rPr lang="en-US" baseline="0" dirty="0" smtClean="0"/>
              <a:t>Delta 2 is the error term in evaluating the sum of the classical divisor function up to x by x times a </a:t>
            </a:r>
            <a:r>
              <a:rPr lang="en-US" baseline="0" dirty="0" err="1" smtClean="0"/>
              <a:t>acertain</a:t>
            </a:r>
            <a:r>
              <a:rPr lang="en-US" baseline="0" dirty="0" smtClean="0"/>
              <a:t> linear poly in log x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A1788-3BA2-46FE-813A-186178834953}" type="slidenum">
              <a:rPr lang="he-IL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60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A1788-3BA2-46FE-813A-186178834953}" type="slidenum">
              <a:rPr lang="he-IL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86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A1788-3BA2-46FE-813A-186178834953}" type="slidenum">
              <a:rPr lang="he-IL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855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A1788-3BA2-46FE-813A-186178834953}" type="slidenum">
              <a:rPr lang="he-IL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09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A1788-3BA2-46FE-813A-186178834953}" type="slidenum">
              <a:rPr lang="he-IL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961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A1788-3BA2-46FE-813A-186178834953}" type="slidenum">
              <a:rPr lang="he-IL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867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A1788-3BA2-46FE-813A-186178834953}" type="slidenum">
              <a:rPr lang="he-IL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72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89337-4F51-43DD-B4F6-0AD18CF8AB0A}" type="slidenum">
              <a:rPr lang="he-IL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89337-4F51-43DD-B4F6-0AD18CF8AB0A}" type="slidenum">
              <a:rPr lang="he-IL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89337-4F51-43DD-B4F6-0AD18CF8AB0A}" type="slidenum">
              <a:rPr lang="he-IL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89337-4F51-43DD-B4F6-0AD18CF8AB0A}" type="slidenum">
              <a:rPr lang="he-IL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89337-4F51-43DD-B4F6-0AD18CF8AB0A}" type="slidenum">
              <a:rPr lang="he-IL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89337-4F51-43DD-B4F6-0AD18CF8AB0A}" type="slidenum">
              <a:rPr lang="he-IL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89337-4F51-43DD-B4F6-0AD18CF8AB0A}" type="slidenum">
              <a:rPr lang="he-IL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89337-4F51-43DD-B4F6-0AD18CF8AB0A}" type="slidenum">
              <a:rPr lang="he-IL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89337-4F51-43DD-B4F6-0AD18CF8AB0A}" type="slidenum">
              <a:rPr lang="he-IL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89337-4F51-43DD-B4F6-0AD18CF8AB0A}" type="slidenum">
              <a:rPr lang="he-IL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D89337-4F51-43DD-B4F6-0AD18CF8AB0A}" type="slidenum">
              <a:rPr lang="he-IL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D89337-4F51-43DD-B4F6-0AD18CF8AB0A}" type="slidenum">
              <a:rPr lang="he-IL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 smtClean="0">
                <a:solidFill>
                  <a:schemeClr val="accent1"/>
                </a:solidFill>
              </a:rPr>
              <a:t>Arithmetic Statistics in Function Fields</a:t>
            </a:r>
            <a:endParaRPr lang="en-US" altLang="en-US" sz="4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Divisors in function 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334000"/>
              </a:xfrm>
            </p:spPr>
            <p:txBody>
              <a:bodyPr/>
              <a:lstStyle/>
              <a:p>
                <a:pPr marL="0" indent="0" algn="l" rtl="0">
                  <a:buNone/>
                </a:pPr>
                <a:endParaRPr lang="en-US" sz="1100" dirty="0" smtClean="0">
                  <a:ea typeface="Cambria Math"/>
                </a:endParaRPr>
              </a:p>
              <a:p>
                <a:pPr marL="0" indent="0" algn="l">
                  <a:buNone/>
                </a:pPr>
                <a:r>
                  <a:rPr lang="en-GB" sz="2000" b="1" dirty="0" smtClean="0"/>
                  <a:t>The analogue of </a:t>
                </a:r>
                <a:r>
                  <a:rPr lang="en-GB" sz="2000" b="1" dirty="0" err="1" smtClean="0"/>
                  <a:t>Dirichlet</a:t>
                </a:r>
                <a:r>
                  <a:rPr lang="en-GB" sz="2000" b="1" dirty="0" smtClean="0"/>
                  <a:t> </a:t>
                </a:r>
                <a:r>
                  <a:rPr lang="en-GB" sz="2000" b="1" dirty="0"/>
                  <a:t>divisor </a:t>
                </a:r>
                <a:r>
                  <a:rPr lang="en-GB" sz="2000" b="1" dirty="0" smtClean="0"/>
                  <a:t>problem:</a:t>
                </a:r>
                <a:endParaRPr lang="en-GB" sz="2000" b="1" dirty="0"/>
              </a:p>
              <a:p>
                <a:pPr marL="0" indent="0" algn="l">
                  <a:buNone/>
                </a:pPr>
                <a:endParaRPr lang="en-GB" sz="600" b="1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𝐷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</a:rPr>
                        <m:t>)≔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𝑓</m:t>
                          </m:r>
                          <m:r>
                            <a:rPr lang="en-US" sz="2000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 marL="0" indent="0" algn="l" rtl="0">
                  <a:buNone/>
                </a:pPr>
                <a:endParaRPr lang="en-US" sz="800" dirty="0"/>
              </a:p>
              <a:p>
                <a:pPr marL="0" indent="0" algn="l" rtl="0">
                  <a:buNone/>
                </a:pPr>
                <a:r>
                  <a:rPr lang="en-US" sz="2000" u="sng" dirty="0" smtClean="0"/>
                  <a:t>Over function fields- an easy computation: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𝑚𝑜𝑛𝑖𝑐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GB" sz="20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</m:fName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func>
                          </m:sup>
                        </m:sSup>
                      </m:e>
                    </m:nary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GB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𝑞𝑢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marL="0" indent="0" algn="l" rtl="0">
                  <a:buNone/>
                </a:pPr>
                <a:endParaRPr lang="en-US" sz="500" dirty="0" smtClean="0"/>
              </a:p>
              <a:p>
                <a:pPr algn="l" rtl="0"/>
                <a:r>
                  <a:rPr lang="en-US" sz="2000" dirty="0" smtClean="0"/>
                  <a:t>The k-</a:t>
                </a:r>
                <a:r>
                  <a:rPr lang="en-US" sz="2000" dirty="0" err="1" smtClean="0"/>
                  <a:t>th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power of the zeta function </a:t>
                </a:r>
                <a:r>
                  <a:rPr lang="en-US" sz="2000" dirty="0" smtClean="0"/>
                  <a:t>i</a:t>
                </a:r>
                <a:r>
                  <a:rPr lang="en-US" sz="2000" dirty="0" smtClean="0">
                    <a:ea typeface="Cambria Math"/>
                  </a:rPr>
                  <a:t>s the </a:t>
                </a:r>
                <a:r>
                  <a:rPr lang="en-US" sz="2000" dirty="0">
                    <a:ea typeface="Cambria Math"/>
                  </a:rPr>
                  <a:t>generating function of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/>
                          </a:rPr>
                          <m:t>𝑓</m:t>
                        </m:r>
                        <m:r>
                          <a:rPr lang="en-US" sz="2000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nary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b="0" dirty="0" smtClean="0"/>
              </a:p>
              <a:p>
                <a:pPr marL="0" indent="0" algn="l" rtl="0">
                  <a:buNone/>
                </a:pPr>
                <a:endParaRPr lang="en-GB" sz="500" dirty="0"/>
              </a:p>
              <a:p>
                <a:pPr marL="0" indent="0" algn="l" rtl="0">
                  <a:buNone/>
                </a:pPr>
                <a:r>
                  <a:rPr lang="en-US" sz="2000" dirty="0" smtClean="0">
                    <a:ea typeface="Cambria Math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𝑓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𝑚𝑜𝑛𝑖𝑐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  <m:sSup>
                          <m:sSup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GB" sz="20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GB" sz="2000" b="0" i="1">
                                    <a:latin typeface="Cambria Math" panose="02040503050406030204" pitchFamily="18" charset="0"/>
                                  </a:rPr>
                                  <m:t>𝑑𝑒𝑔</m:t>
                                </m:r>
                              </m:fName>
                              <m:e>
                                <m:r>
                                  <a:rPr lang="en-GB" sz="2000" b="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func>
                          </m:sup>
                        </m:sSup>
                      </m:e>
                    </m:nary>
                    <m:r>
                      <a:rPr lang="en-GB" sz="20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sz="200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000" b="0" i="1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d>
                          </m:e>
                        </m:nary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en-GB" sz="20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𝑞𝑢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endParaRPr lang="en-US" sz="2000" i="1" dirty="0" smtClean="0">
                  <a:latin typeface="Cambria Math"/>
                  <a:ea typeface="Cambria Math"/>
                </a:endParaRPr>
              </a:p>
              <a:p>
                <a:pPr marL="0" indent="0" algn="l" rtl="0">
                  <a:buNone/>
                </a:pPr>
                <a:endParaRPr lang="en-US" sz="500" i="1" dirty="0" smtClean="0">
                  <a:latin typeface="Cambria Math"/>
                  <a:ea typeface="Cambria Math"/>
                </a:endParaRPr>
              </a:p>
              <a:p>
                <a:pPr algn="l" rtl="0"/>
                <a:r>
                  <a:rPr lang="en-US" sz="2000" dirty="0" smtClean="0"/>
                  <a:t>Expand + compare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i="1" dirty="0" smtClean="0">
                  <a:latin typeface="Cambria Math"/>
                </a:endParaRP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⇒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/>
                          </a:rPr>
                          <m:t>𝑓</m:t>
                        </m:r>
                        <m:r>
                          <a:rPr lang="en-US" sz="2000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nary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algn="l" rtl="0"/>
                <a:endParaRPr lang="en-US" sz="1800" dirty="0" smtClean="0"/>
              </a:p>
              <a:p>
                <a:pPr marL="0" indent="0" algn="l" rtl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334000"/>
              </a:xfrm>
              <a:blipFill rotWithShape="1">
                <a:blip r:embed="rId3"/>
                <a:stretch>
                  <a:fillRect l="-741" b="-6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4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57200"/>
                <a:ext cx="8229600" cy="1066800"/>
              </a:xfrm>
            </p:spPr>
            <p:txBody>
              <a:bodyPr/>
              <a:lstStyle/>
              <a:p>
                <a:r>
                  <a:rPr lang="en-US" sz="3200" dirty="0">
                    <a:solidFill>
                      <a:schemeClr val="accent3">
                        <a:lumMod val="50000"/>
                      </a:schemeClr>
                    </a:solidFill>
                  </a:rPr>
                  <a:t>Short intervals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2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sz="320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[</m:t>
                    </m:r>
                    <m:r>
                      <a:rPr lang="en-US" sz="320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𝑋</m:t>
                    </m:r>
                    <m:r>
                      <a:rPr lang="en-US" sz="320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3200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57200"/>
                <a:ext cx="8229600" cy="1066800"/>
              </a:xfrm>
              <a:blipFill rotWithShape="1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181600"/>
              </a:xfrm>
            </p:spPr>
            <p:txBody>
              <a:bodyPr/>
              <a:lstStyle/>
              <a:p>
                <a:pPr algn="l" rtl="0"/>
                <a:r>
                  <a:rPr lang="en-US" sz="1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𝐴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h</m:t>
                    </m:r>
                    <m:r>
                      <a:rPr lang="en-US" sz="1800" b="0" i="1" smtClean="0">
                        <a:latin typeface="Cambria Math"/>
                      </a:rPr>
                      <m:t>&lt;</m:t>
                    </m:r>
                    <m:r>
                      <a:rPr lang="en-US" sz="1800" b="0" i="1" smtClean="0">
                        <a:latin typeface="Cambria Math"/>
                      </a:rPr>
                      <m:t>𝑛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1800" dirty="0" smtClean="0"/>
                  <a:t>  an interval around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1800" dirty="0" smtClean="0"/>
                  <a:t> of length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1800" dirty="0" smtClean="0"/>
                  <a:t> is</a:t>
                </a:r>
              </a:p>
              <a:p>
                <a:pPr marL="0" indent="0" algn="l" rtl="0">
                  <a:buNone/>
                </a:pPr>
                <a:r>
                  <a:rPr lang="en-US" sz="1800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/>
                          </a:rPr>
                          <m:t>𝐴</m:t>
                        </m:r>
                        <m:r>
                          <a:rPr lang="en-US" sz="2000">
                            <a:latin typeface="Cambria Math"/>
                          </a:rPr>
                          <m:t>;</m:t>
                        </m:r>
                        <m:r>
                          <a:rPr lang="en-US" sz="2000"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sz="2000">
                        <a:latin typeface="Cambria Math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/>
                          </a:rPr>
                          <m:t>𝑓</m:t>
                        </m:r>
                        <m:r>
                          <a:rPr lang="en-US" sz="2000">
                            <a:latin typeface="Cambria Math"/>
                          </a:rPr>
                          <m:t>: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00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>
                                <a:latin typeface="Cambria Math"/>
                              </a:rPr>
                              <m:t>𝐴</m:t>
                            </m:r>
                          </m:e>
                        </m:d>
                        <m:r>
                          <a:rPr lang="en-US" sz="2000">
                            <a:latin typeface="Cambria Math"/>
                          </a:rPr>
                          <m:t>≤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>
                                <a:latin typeface="Cambria Math"/>
                              </a:rPr>
                              <m:t>h</m:t>
                            </m:r>
                          </m:sup>
                        </m:sSup>
                      </m:e>
                    </m:d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/>
                      </a:rPr>
                      <m:t>𝐴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GB" sz="2000" b="0" dirty="0" smtClean="0"/>
              </a:p>
              <a:p>
                <a:pPr marL="0" indent="0" algn="l" rtl="0">
                  <a:buNone/>
                </a:pPr>
                <a:r>
                  <a:rPr lang="en-US" sz="1800" dirty="0" smtClean="0"/>
                  <a:t>      Note that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H</m:t>
                    </m:r>
                    <m:r>
                      <a:rPr lang="en-US" sz="1800" b="0" i="0" smtClean="0">
                        <a:latin typeface="Cambria Math"/>
                      </a:rPr>
                      <m:t>≔#</m:t>
                    </m:r>
                    <m:r>
                      <a:rPr lang="en-US" sz="18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𝐴</m:t>
                        </m:r>
                        <m:r>
                          <a:rPr lang="en-US" sz="1800" i="1">
                            <a:latin typeface="Cambria Math"/>
                          </a:rPr>
                          <m:t>;</m:t>
                        </m:r>
                        <m:r>
                          <a:rPr lang="en-US" sz="1800" i="1"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  <m:r>
                          <a:rPr lang="en-US" sz="1800" b="0" i="1" smtClean="0">
                            <a:latin typeface="Cambria Math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 algn="l" rtl="0">
                  <a:buNone/>
                </a:pPr>
                <a:endParaRPr lang="en-US" sz="1800" dirty="0" smtClean="0"/>
              </a:p>
              <a:p>
                <a:pPr algn="l" rtl="0"/>
                <a:r>
                  <a:rPr lang="en-US" sz="1800" dirty="0"/>
                  <a:t>T</a:t>
                </a:r>
                <a:r>
                  <a:rPr lang="en-US" sz="1800" dirty="0" smtClean="0"/>
                  <a:t>he sum over “short interval”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/>
                          </a:rPr>
                          <m:t>;</m:t>
                        </m:r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:=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h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1800" dirty="0"/>
                  <a:t>The mean value </a:t>
                </a:r>
                <a:r>
                  <a:rPr lang="en-US" sz="1800" dirty="0" smtClean="0"/>
                  <a:t>is  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∎;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GB" sz="800" i="1" dirty="0" smtClean="0">
                  <a:latin typeface="Cambria Math" panose="02040503050406030204" pitchFamily="18" charset="0"/>
                </a:endParaRPr>
              </a:p>
              <a:p>
                <a:pPr algn="l" rtl="0"/>
                <a:r>
                  <a:rPr lang="en-US" sz="1800" dirty="0"/>
                  <a:t>Define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;</m:t>
                        </m:r>
                        <m:r>
                          <a:rPr lang="en-US" sz="2000" i="1"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∎;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endParaRPr lang="en-US" sz="2000" dirty="0">
                  <a:latin typeface="Cambria Math" panose="02040503050406030204" pitchFamily="18" charset="0"/>
                </a:endParaRPr>
              </a:p>
              <a:p>
                <a:pPr algn="l" rtl="0"/>
                <a:endParaRPr lang="en-US" sz="1800" dirty="0"/>
              </a:p>
              <a:p>
                <a:pPr algn="l" rtl="0"/>
                <a:r>
                  <a:rPr lang="en-US" sz="1800" b="1" u="sng" dirty="0" smtClean="0"/>
                  <a:t>Our goal</a:t>
                </a:r>
                <a:r>
                  <a:rPr lang="en-US" sz="1800" dirty="0" smtClean="0"/>
                  <a:t>: </a:t>
                </a:r>
                <a:r>
                  <a:rPr lang="en-US" sz="1800" dirty="0"/>
                  <a:t>to </a:t>
                </a:r>
                <a:r>
                  <a:rPr lang="en-US" sz="1800" dirty="0" smtClean="0"/>
                  <a:t>study </a:t>
                </a:r>
                <a:r>
                  <a:rPr lang="en-US" sz="1800" dirty="0"/>
                  <a:t>the variance </a:t>
                </a:r>
                <a:r>
                  <a:rPr lang="en-US" sz="1800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800" dirty="0" smtClean="0"/>
                  <a:t>(in the limit of a large field size)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var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 smtClean="0">
                                <a:latin typeface="Cambria Math"/>
                                <a:ea typeface="Cambria Math"/>
                              </a:rPr>
                              <m:t>∎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h</m:t>
                            </m:r>
                          </m:e>
                        </m:d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2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GB" sz="2200" i="1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GB" sz="22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  <m:r>
                                  <a:rPr lang="en-US" sz="2200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algn="l" rtl="0"/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181600"/>
              </a:xfrm>
              <a:blipFill rotWithShape="1">
                <a:blip r:embed="rId4"/>
                <a:stretch>
                  <a:fillRect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5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Short intervals as arithmetic progressions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Cambria Math"/>
                  </a:rPr>
                  <a:t>There is a bijection between Intervals and arithmetic progressions:</a:t>
                </a:r>
              </a:p>
              <a:p>
                <a:pPr marL="11430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↔   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≡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114300" indent="0">
                  <a:buNone/>
                </a:pPr>
                <a:endParaRPr lang="en-US" b="0" dirty="0" smtClean="0">
                  <a:ea typeface="Cambria Math"/>
                </a:endParaRPr>
              </a:p>
              <a:p>
                <a:pPr marL="114300" indent="0">
                  <a:buNone/>
                </a:pPr>
                <a:r>
                  <a:rPr lang="en-US" dirty="0">
                    <a:ea typeface="Cambria Math"/>
                  </a:rPr>
                  <a:t> </a:t>
                </a:r>
                <a:r>
                  <a:rPr lang="en-US" dirty="0" smtClean="0">
                    <a:ea typeface="Cambria Math"/>
                  </a:rPr>
                  <a:t>  </a:t>
                </a:r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,  deg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endParaRPr lang="en-US" b="0" dirty="0" smtClean="0"/>
              </a:p>
              <a:p>
                <a:endParaRPr lang="en-US" dirty="0"/>
              </a:p>
              <a:p>
                <a:r>
                  <a:rPr lang="en-US" b="0" dirty="0" smtClean="0"/>
                  <a:t>This covers all intervals since</a:t>
                </a:r>
              </a:p>
              <a:p>
                <a:pPr marL="114300" indent="0">
                  <a:buNone/>
                </a:pPr>
                <a:endParaRPr lang="en-US" b="0" dirty="0" smtClean="0"/>
              </a:p>
              <a:p>
                <a:pPr marL="11430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11430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3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Variance in short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334000"/>
              </a:xfrm>
            </p:spPr>
            <p:txBody>
              <a:bodyPr/>
              <a:lstStyle/>
              <a:p>
                <a:pPr marL="0" indent="0" algn="l" rtl="0">
                  <a:buNone/>
                </a:pPr>
                <a:r>
                  <a:rPr lang="en-US" sz="2000" b="1" dirty="0" smtClean="0"/>
                  <a:t>Theorem (</a:t>
                </a:r>
                <a:r>
                  <a:rPr lang="en-US" sz="2000" b="1" dirty="0" err="1"/>
                  <a:t>J.P.Keating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B.Rodgers</a:t>
                </a:r>
                <a:r>
                  <a:rPr lang="en-US" sz="2000" b="1" dirty="0"/>
                  <a:t>, </a:t>
                </a:r>
                <a:r>
                  <a:rPr lang="en-US" sz="2000" b="1" dirty="0" smtClean="0"/>
                  <a:t>E.R-G </a:t>
                </a:r>
                <a:r>
                  <a:rPr lang="en-US" sz="2000" b="1" dirty="0"/>
                  <a:t>and </a:t>
                </a:r>
                <a:r>
                  <a:rPr lang="en-US" sz="2000" b="1" dirty="0" err="1" smtClean="0"/>
                  <a:t>Z.Rudnick</a:t>
                </a:r>
                <a:r>
                  <a:rPr lang="en-US" sz="2000" b="1" dirty="0" smtClean="0"/>
                  <a:t> 2015)</a:t>
                </a:r>
                <a:endParaRPr lang="en-US" sz="2000" b="1" dirty="0"/>
              </a:p>
              <a:p>
                <a:pPr marL="0" indent="0" algn="l" rtl="0">
                  <a:buNone/>
                </a:pPr>
                <a:r>
                  <a:rPr lang="en-US" sz="2000" dirty="0" smtClean="0"/>
                  <a:t>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h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min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0" dirty="0" smtClean="0"/>
                  <a:t>, then as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000" b="0" dirty="0" smtClean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𝐴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k</m:t>
                          </m:r>
                        </m:sub>
                      </m:sSub>
                      <m:r>
                        <a:rPr lang="en-US" sz="2000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n</m:t>
                      </m:r>
                      <m:r>
                        <a:rPr lang="en-US" sz="2000" b="0" i="0" smtClean="0">
                          <a:latin typeface="Cambria Math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n</m:t>
                      </m:r>
                      <m:r>
                        <a:rPr lang="en-US" sz="20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h</m:t>
                      </m:r>
                      <m:r>
                        <a:rPr lang="en-US" sz="2000" b="0" i="0" smtClean="0">
                          <a:latin typeface="Cambria Math"/>
                        </a:rPr>
                        <m:t>−</m:t>
                      </m:r>
                      <m:r>
                        <a:rPr lang="en-US" sz="2000" b="0" i="0" smtClean="0">
                          <a:latin typeface="Cambria Math"/>
                        </a:rPr>
                        <m:t>2</m:t>
                      </m:r>
                      <m:r>
                        <a:rPr lang="en-US" sz="20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 smtClean="0"/>
              </a:p>
              <a:p>
                <a:pPr marL="0" indent="0" algn="l" rtl="0">
                  <a:buNone/>
                </a:pPr>
                <a:r>
                  <a:rPr lang="en-US" sz="2000" b="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/>
                          </a:rPr>
                          <m:t>𝑚</m:t>
                        </m:r>
                        <m:r>
                          <a:rPr lang="en-US" sz="2000">
                            <a:latin typeface="Cambria Math"/>
                          </a:rPr>
                          <m:t>;</m:t>
                        </m:r>
                        <m:r>
                          <a:rPr lang="en-US" sz="200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sz="2000">
                        <a:latin typeface="Cambria Math"/>
                      </a:rPr>
                      <m:t>≔</m:t>
                    </m:r>
                    <m:nary>
                      <m:naryPr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brk m:alnAt="23"/>
                              </m:rPr>
                              <a:rPr lang="en-US" sz="200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eqArr>
                                      <m:eqArr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2000">
                                            <a:latin typeface="Cambria Math"/>
                                          </a:rPr>
                                          <m:t>⋯+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US" sz="200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e>
                                        <m:r>
                                          <a:rPr lang="en-US" sz="200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sz="2000">
                                            <a:latin typeface="Cambria Math"/>
                                          </a:rPr>
                                          <m:t>≤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000">
                                            <a:latin typeface="Cambria Math"/>
                                          </a:rPr>
                                          <m:t>,…,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a:rPr lang="en-US" sz="2000">
                                            <a:latin typeface="Cambria Math"/>
                                          </a:rPr>
                                          <m:t>≤</m:t>
                                        </m:r>
                                        <m:r>
                                          <a:rPr lang="en-US" sz="200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</m:eqArr>
                                  </m:sub>
                                  <m:sup/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sSub>
                                      <m:sSubPr>
                                        <m:ctrlPr>
                                          <a:rPr lang="en-GB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d>
                                    <m:r>
                                      <a:rPr lang="en-US" sz="2000">
                                        <a:latin typeface="Cambria Math"/>
                                      </a:rPr>
                                      <m:t>⋯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sSub>
                                      <m:sSubPr>
                                        <m:ctrlPr>
                                          <a:rPr lang="en-GB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20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>
                            <a:latin typeface="Cambria Math"/>
                          </a:rPr>
                          <m:t>𝑑𝑈</m:t>
                        </m:r>
                      </m:e>
                    </m:nary>
                  </m:oMath>
                </a14:m>
                <a:endParaRPr lang="en-US" sz="2000" b="0" dirty="0" smtClean="0"/>
              </a:p>
              <a:p>
                <a:pPr marL="0" indent="0" algn="l" rtl="0">
                  <a:buNone/>
                </a:pPr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000" dirty="0"/>
                  <a:t> are the secular </a:t>
                </a:r>
                <a:r>
                  <a:rPr lang="en-US" sz="2000" dirty="0" smtClean="0"/>
                  <a:t>coefficients: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𝑥𝑈</m:t>
                            </m:r>
                          </m:e>
                        </m:d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nary>
                      <m:naryPr>
                        <m:chr m:val="∑"/>
                        <m:ctrlPr>
                          <a:rPr lang="en-GB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GB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/>
                              </a:rPr>
                              <m:t>𝑈</m:t>
                            </m:r>
                          </m:e>
                        </m:d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endParaRPr lang="en-US" sz="2000" dirty="0"/>
              </a:p>
              <a:p>
                <a:pPr marL="0" indent="0" algn="l" rtl="0">
                  <a:buNone/>
                </a:pPr>
                <a:endParaRPr lang="en-US" sz="2000" b="1" dirty="0" smtClean="0"/>
              </a:p>
              <a:p>
                <a:pPr marL="0" indent="0" algn="l" rtl="0">
                  <a:buNone/>
                </a:pPr>
                <a:r>
                  <a:rPr lang="en-US" sz="2000" b="1" dirty="0" smtClean="0"/>
                  <a:t>Corollary:</a:t>
                </a:r>
              </a:p>
              <a:p>
                <a:pPr marL="0" indent="0" algn="l" rtl="0">
                  <a:buNone/>
                </a:pPr>
                <a:r>
                  <a:rPr lang="en-GB" sz="20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h</m:t>
                    </m:r>
                    <m:r>
                      <a:rPr lang="en-US" sz="20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b="0" dirty="0" smtClean="0"/>
                  <a:t> , then as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000" dirty="0" smtClean="0"/>
              </a:p>
              <a:p>
                <a:pPr marL="0" indent="0" algn="l" rtl="0">
                  <a:buNone/>
                </a:pPr>
                <a:endParaRPr lang="en-US" sz="1000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𝐴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)(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 algn="l" rtl="0">
                  <a:buNone/>
                </a:pPr>
                <a:endParaRPr lang="en-US" sz="2000" b="0" dirty="0" smtClean="0"/>
              </a:p>
              <a:p>
                <a:pPr marL="0" indent="0" algn="l" rtl="0">
                  <a:buNone/>
                </a:pPr>
                <a:endParaRPr lang="en-US" sz="20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334000"/>
              </a:xfrm>
              <a:blipFill rotWithShape="0">
                <a:blip r:embed="rId3"/>
                <a:stretch>
                  <a:fillRect l="-741" t="-4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45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Comparison between number field and function field results (short intervals)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9646642"/>
                  </p:ext>
                </p:extLst>
              </p:nvPr>
            </p:nvGraphicFramePr>
            <p:xfrm>
              <a:off x="609600" y="1676400"/>
              <a:ext cx="7772400" cy="49355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38600"/>
                    <a:gridCol w="3733800"/>
                  </a:tblGrid>
                  <a:tr h="85467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u="sng" dirty="0" smtClean="0"/>
                            <a:t>Number field</a:t>
                          </a:r>
                          <a:endParaRPr lang="en-US" sz="1800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u="sng" dirty="0" smtClean="0"/>
                            <a:t>Function field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61554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515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𝐻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515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Cambria Math"/>
                                      </a:rPr>
                                      <m:t>h</m:t>
                                    </m:r>
                                    <m:r>
                                      <a:rPr lang="en-US" sz="180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80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243345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dirty="0" smtClean="0"/>
                                  <m:t>For</m:t>
                                </m:r>
                                <m:r>
                                  <m:rPr>
                                    <m:nor/>
                                  </m:rPr>
                                  <a:rPr lang="en-US" sz="1800" dirty="0" smtClean="0"/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1800" i="1" smtClean="0">
                                        <a:latin typeface="Cambria Math"/>
                                        <a:ea typeface="Cambria Math"/>
                                      </a:rPr>
                                      <m:t>𝜀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𝐻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&lt;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r>
                            <a:rPr lang="en-US" sz="180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en-US" sz="160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𝑋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800">
                                                  <a:latin typeface="Cambria Math"/>
                                                </a:rPr>
                                                <m:t>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8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GB" sz="1800" i="1">
                                                  <a:latin typeface="Cambria Math" panose="02040503050406030204" pitchFamily="18" charset="0"/>
                                                </a:rPr>
                                                <m:t>;</m:t>
                                              </m:r>
                                              <m:r>
                                                <a:rPr lang="en-GB" sz="18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~</m:t>
                                  </m:r>
                                </m:e>
                              </m:nary>
                            </m:oMath>
                          </a14:m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/>
                                        <a:ea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/>
                                            <a:ea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𝐻</m:t>
                                        </m:r>
                                      </m:e>
                                    </m:func>
                                  </m:e>
                                </m:func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b="0" dirty="0" smtClean="0"/>
                            <a:t>then</a:t>
                          </a:r>
                        </a:p>
                        <a:p>
                          <a:endParaRPr lang="en-US" sz="1800" b="0" dirty="0" smtClean="0"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den>
                                </m:f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800" i="1">
                                            <a:latin typeface="Cambria Math"/>
                                            <a:ea typeface="Cambria Math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800" i="1"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800">
                                                    <a:latin typeface="Cambria Math"/>
                                                  </a:rPr>
                                                  <m:t>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en-US" sz="18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  <m:r>
                                                  <a:rPr lang="en-GB" sz="1800" i="1">
                                                    <a:latin typeface="Cambria Math" panose="02040503050406030204" pitchFamily="18" charset="0"/>
                                                  </a:rPr>
                                                  <m:t>;</m:t>
                                                </m:r>
                                                <m:r>
                                                  <a:rPr lang="en-GB" sz="18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~</m:t>
                                </m:r>
                              </m:oMath>
                            </m:oMathPara>
                          </a14:m>
                          <a:endParaRPr lang="en-GB" sz="1600" b="0" i="1" dirty="0" smtClean="0">
                            <a:latin typeface="Cambria Math"/>
                            <a:ea typeface="Cambria Math"/>
                          </a:endParaRPr>
                        </a:p>
                        <a:p>
                          <a:endParaRPr lang="en-GB" sz="1600" b="0" i="1" dirty="0" smtClean="0">
                            <a:latin typeface="Cambria Math"/>
                            <a:ea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/>
                                      </a:rPr>
                                      <m:t>Poly</m:t>
                                    </m:r>
                                  </m:e>
                                  <m:sub>
                                    <m:r>
                                      <a:rPr lang="en-US" sz="1600" b="0" i="0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/>
                                  </a:rPr>
                                  <m:t>n</m:t>
                                </m:r>
                                <m:r>
                                  <a:rPr lang="en-US" sz="1600" b="0" i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US" sz="1600" b="0" i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9646642"/>
                  </p:ext>
                </p:extLst>
              </p:nvPr>
            </p:nvGraphicFramePr>
            <p:xfrm>
              <a:off x="609600" y="1676400"/>
              <a:ext cx="7772400" cy="49355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38600"/>
                    <a:gridCol w="3733800"/>
                  </a:tblGrid>
                  <a:tr h="85467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u="sng" dirty="0" smtClean="0"/>
                            <a:t>Number field</a:t>
                          </a:r>
                          <a:endParaRPr lang="en-US" sz="1800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u="sng" dirty="0" smtClean="0"/>
                            <a:t>Function field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6155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2" t="-143564" r="-93062" b="-5653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8660" t="-143564" r="-817" b="-565347"/>
                          </a:stretch>
                        </a:blipFill>
                      </a:tcPr>
                    </a:tc>
                  </a:tr>
                  <a:tr h="515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2" t="-289412" r="-93062" b="-5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8660" t="-289412" r="-817" b="-571765"/>
                          </a:stretch>
                        </a:blipFill>
                      </a:tcPr>
                    </a:tc>
                  </a:tr>
                  <a:tr h="515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2" t="-389412" r="-93062" b="-4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8660" t="-389412" r="-817" b="-471765"/>
                          </a:stretch>
                        </a:blipFill>
                      </a:tcPr>
                    </a:tc>
                  </a:tr>
                  <a:tr h="24334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2" t="-104261" r="-93062" b="-5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8660" t="-104261" r="-817" b="-50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017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Ingredients of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534400" cy="5105400"/>
              </a:xfrm>
            </p:spPr>
            <p:txBody>
              <a:bodyPr/>
              <a:lstStyle/>
              <a:p>
                <a:pPr algn="l" rtl="0"/>
                <a:r>
                  <a:rPr lang="en-US" sz="2000" dirty="0" smtClean="0"/>
                  <a:t>Orthogonality relation for </a:t>
                </a:r>
                <a:r>
                  <a:rPr lang="en-US" sz="2000" dirty="0" err="1" smtClean="0"/>
                  <a:t>Dirichlet</a:t>
                </a:r>
                <a:r>
                  <a:rPr lang="en-US" sz="2000" dirty="0" smtClean="0"/>
                  <a:t> characters mod Q:</a:t>
                </a:r>
              </a:p>
              <a:p>
                <a:pPr marL="0" indent="0" algn="l" rtl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Φ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𝑄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𝑄</m:t>
                        </m:r>
                      </m:sub>
                      <m:sup/>
                      <m:e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𝜒</m:t>
                            </m:r>
                          </m:e>
                        </m:acc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𝜒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</m:e>
                    </m:nary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        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𝑚𝑜𝑑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𝑄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             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𝑜𝑡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 smtClean="0"/>
              </a:p>
              <a:p>
                <a:pPr marL="0" indent="0" algn="l" rtl="0">
                  <a:buNone/>
                </a:pPr>
                <a:endParaRPr lang="en-US" sz="800" dirty="0"/>
              </a:p>
              <a:p>
                <a:pPr marL="0" indent="0" algn="l" rtl="0">
                  <a:buNone/>
                </a:pPr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Φ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𝑄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𝑚𝑜𝑑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𝑄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𝜒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</m:e>
                    </m:nary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                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0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            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𝑜𝑡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sz="800" dirty="0" smtClean="0"/>
              </a:p>
              <a:p>
                <a:pPr marL="0" indent="0" algn="l" rtl="0">
                  <a:buNone/>
                </a:pPr>
                <a:endParaRPr lang="en-US" sz="800" dirty="0" smtClean="0"/>
              </a:p>
              <a:p>
                <a:pPr algn="l" rtl="0"/>
                <a:r>
                  <a:rPr lang="en-US" sz="2000" dirty="0" smtClean="0"/>
                  <a:t>Even characters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𝑐𝑓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00" dirty="0" smtClean="0"/>
                  <a:t>   </a:t>
                </a:r>
                <a:r>
                  <a:rPr lang="en-US" sz="2000" dirty="0" smtClean="0"/>
                  <a:t> for all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p>
                    </m:sSubSup>
                  </m:oMath>
                </a14:m>
                <a:endParaRPr lang="en-US" sz="100" dirty="0"/>
              </a:p>
              <a:p>
                <a:pPr marL="0" indent="0" algn="l" rtl="0">
                  <a:buNone/>
                </a:pPr>
                <a:endParaRPr lang="en-US" sz="800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𝑢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𝜒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:=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/>
                              </a:rPr>
                              <m:t>𝑃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𝑄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en-US" sz="2000" i="1">
                            <a:latin typeface="Cambria Math"/>
                          </a:rPr>
                          <m:t>=</m:t>
                        </m:r>
                        <m:r>
                          <m:rPr>
                            <m:brk m:alnAt="7"/>
                          </m:rP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𝜒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/>
                                          </a:rPr>
                                          <m:t>deg</m:t>
                                        </m:r>
                                      </m:fName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</m:func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e>
                    </m:nary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func>
                      </m:sup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𝜒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Riemann Hypothesis (proved by Weil)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|</m:t>
                        </m:r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𝜒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|=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2000" b="0" dirty="0" smtClean="0"/>
              </a:p>
              <a:p>
                <a:pPr marL="0" indent="0" algn="l" rtl="0">
                  <a:buNone/>
                </a:pPr>
                <a:endParaRPr lang="en-US" sz="800" b="0" dirty="0" smtClean="0"/>
              </a:p>
              <a:p>
                <a:pPr algn="l" rtl="0"/>
                <a:r>
                  <a:rPr lang="en-US" sz="2000" dirty="0" smtClean="0"/>
                  <a:t>Spectral interpretation (for primitive even characters):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000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𝑢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𝜒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det</m:t>
                        </m:r>
                      </m:fName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𝜒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 smtClean="0"/>
                  <a:t> 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𝜒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𝑑𝑖𝑎𝑔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,…,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func>
                                  <m:func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/>
                                      </a:rPr>
                                      <m:t>deg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𝑄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 −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func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en-US" sz="2000" b="0" dirty="0" smtClean="0"/>
              </a:p>
              <a:p>
                <a:pPr marL="0" indent="0" algn="l" rtl="0"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 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534400" cy="5105400"/>
              </a:xfrm>
              <a:blipFill rotWithShape="0">
                <a:blip r:embed="rId3"/>
                <a:stretch>
                  <a:fillRect l="-214" t="-4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4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The main ingredient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1200"/>
                <a:ext cx="8229600" cy="441960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GB" sz="2400" b="1" dirty="0" smtClean="0"/>
                  <a:t>Theorem</a:t>
                </a:r>
                <a:r>
                  <a:rPr lang="en-GB" sz="2400" b="1" dirty="0"/>
                  <a:t> </a:t>
                </a:r>
                <a:r>
                  <a:rPr lang="en-GB" sz="2400" b="1" dirty="0" smtClean="0"/>
                  <a:t>(Nick Katz 2013)</a:t>
                </a:r>
              </a:p>
              <a:p>
                <a:pPr marL="0" indent="0" algn="l">
                  <a:buNone/>
                </a:pPr>
                <a:endParaRPr lang="en-GB" sz="2400" b="1" dirty="0" smtClean="0"/>
              </a:p>
              <a:p>
                <a:pPr marL="0" indent="0" algn="l">
                  <a:buNone/>
                </a:pPr>
                <a:r>
                  <a:rPr lang="en-GB" sz="2400" dirty="0" smtClean="0"/>
                  <a:t>The </a:t>
                </a:r>
                <a:r>
                  <a:rPr lang="en-GB" sz="2400" dirty="0" err="1" smtClean="0"/>
                  <a:t>unitarized</a:t>
                </a:r>
                <a:r>
                  <a:rPr lang="en-GB" sz="2400" dirty="0" smtClean="0"/>
                  <a:t> </a:t>
                </a:r>
                <a:r>
                  <a:rPr lang="en-GB" sz="2400" dirty="0" err="1" smtClean="0"/>
                  <a:t>Frobenii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</m:oMath>
                </a14:m>
                <a:r>
                  <a:rPr lang="en-GB" sz="2400" dirty="0" smtClean="0"/>
                  <a:t> 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smtClean="0"/>
                  <a:t>is an even primitive </a:t>
                </a:r>
              </a:p>
              <a:p>
                <a:pPr marL="0" indent="0" algn="l">
                  <a:buNone/>
                </a:pPr>
                <a:r>
                  <a:rPr lang="en-GB" sz="2400" dirty="0" smtClean="0"/>
                  <a:t>character 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2400" dirty="0" smtClean="0"/>
                  <a:t> become </a:t>
                </a:r>
                <a:r>
                  <a:rPr lang="en-GB" sz="2400" dirty="0" err="1" smtClean="0"/>
                  <a:t>equidistributed</a:t>
                </a:r>
                <a:r>
                  <a:rPr lang="en-GB" sz="2400" dirty="0" smtClean="0"/>
                  <a:t> in PU(m-1) as</a:t>
                </a:r>
              </a:p>
              <a:p>
                <a:pPr marL="0" indent="0" algn="l">
                  <a:buNone/>
                </a:pP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→ ∞.</m:t>
                    </m:r>
                  </m:oMath>
                </a14:m>
                <a:r>
                  <a:rPr lang="en-GB" sz="2400" dirty="0" smtClean="0"/>
                  <a:t> </a:t>
                </a:r>
              </a:p>
              <a:p>
                <a:pPr marL="0" indent="0" algn="l">
                  <a:buNone/>
                </a:pPr>
                <a:endParaRPr lang="en-GB" sz="2400" dirty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𝑒𝑣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sz="2000" i="1">
                              <a:latin typeface="Cambria Math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𝑒𝑣𝑒𝑛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𝑝𝑟𝑖𝑚𝑖𝑡𝑖𝑣𝑒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limLoc m:val="undOvr"/>
                          <m:ctrlPr>
                            <a:rPr lang="en-GB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brk m:alnAt="24"/>
                            </m:r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GB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𝑑𝑈</m:t>
                          </m:r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1200"/>
                <a:ext cx="8229600" cy="4419600"/>
              </a:xfrm>
              <a:blipFill rotWithShape="1">
                <a:blip r:embed="rId2"/>
                <a:stretch>
                  <a:fillRect l="-111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8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Sketch of the proof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tabLst>
                    <a:tab pos="2511425" algn="l"/>
                    <a:tab pos="3368675" algn="l"/>
                  </a:tabLs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/>
                          </a:rPr>
                          <m:t>𝑓</m:t>
                        </m:r>
                        <m:r>
                          <a:rPr lang="en-US" sz="2000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	</a:t>
                </a:r>
                <a:r>
                  <a:rPr lang="en-US" sz="2000" dirty="0" smtClean="0"/>
                  <a:t>evaluated </a:t>
                </a:r>
                <a:r>
                  <a:rPr lang="en-US" sz="2000" dirty="0"/>
                  <a:t>in terms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GB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algn="just">
                  <a:tabLst>
                    <a:tab pos="2511425" algn="l"/>
                    <a:tab pos="3368675" algn="l"/>
                  </a:tabLs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/>
                          </a:rPr>
                          <m:t>𝑓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h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restrict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to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interval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using</m:t>
                    </m:r>
                    <m:r>
                      <m:rPr>
                        <m:nor/>
                      </m:rPr>
                      <a:rPr lang="en-US" b="0" i="0" dirty="0" smtClean="0"/>
                      <m:t>                                                                          </m:t>
                    </m:r>
                    <m:r>
                      <m:rPr>
                        <m:nor/>
                      </m:rPr>
                      <a:rPr lang="en-US" dirty="0"/>
                      <m:t>orthogonality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dirty="0"/>
                      <m:t>relations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m:rPr>
                        <m:nor/>
                      </m:rPr>
                      <a:rPr lang="en-US" dirty="0"/>
                      <m:t>for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Dirichlet</m:t>
                    </m:r>
                    <m:r>
                      <m:rPr>
                        <m:nor/>
                      </m:rPr>
                      <a:rPr lang="en-US" dirty="0"/>
                      <m:t>                                                            </m:t>
                    </m:r>
                    <m:r>
                      <m:rPr>
                        <m:nor/>
                      </m:rPr>
                      <a:rPr lang="en-US" dirty="0"/>
                      <m:t>character</m:t>
                    </m:r>
                  </m:oMath>
                </a14:m>
                <a:endParaRPr lang="en-US" dirty="0"/>
              </a:p>
              <a:p>
                <a:pPr marL="0" indent="2233613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   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          evaluate </a:t>
                </a:r>
                <a:r>
                  <a:rPr lang="en-US" dirty="0"/>
                  <a:t>in terms of the associated </a:t>
                </a:r>
                <a:r>
                  <a:rPr lang="en-US" dirty="0" smtClean="0"/>
                  <a:t>				          </a:t>
                </a:r>
                <a:r>
                  <a:rPr lang="en-US" dirty="0" err="1" smtClean="0"/>
                  <a:t>Dirichlet</a:t>
                </a:r>
                <a:r>
                  <a:rPr lang="en-US" dirty="0" smtClean="0"/>
                  <a:t> </a:t>
                </a:r>
                <a:r>
                  <a:rPr lang="en-US" dirty="0"/>
                  <a:t>L- </a:t>
                </a:r>
                <a:r>
                  <a:rPr lang="en-US" dirty="0" smtClean="0"/>
                  <a:t>functions</a:t>
                </a:r>
                <a:endParaRPr lang="en-US" dirty="0"/>
              </a:p>
              <a:p>
                <a:pPr marL="114300" indent="0">
                  <a:buNone/>
                  <a:tabLst>
                    <a:tab pos="2511425" algn="l"/>
                    <a:tab pos="3368675" algn="l"/>
                  </a:tabLst>
                </a:pPr>
                <a:endParaRPr lang="en-US" dirty="0" smtClean="0"/>
              </a:p>
              <a:p>
                <a:r>
                  <a:rPr lang="en-US" sz="2400" dirty="0"/>
                  <a:t>Write the L-functions in terms of unitary matrices  </a:t>
                </a:r>
                <a:endParaRPr lang="en-GB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𝑢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𝜒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𝑢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𝜒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285750" indent="-285750"/>
                <a:r>
                  <a:rPr lang="en-US" sz="2000" dirty="0"/>
                  <a:t>The variance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endParaRPr lang="en-US" sz="20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GB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𝑒𝑣</m:t>
                            </m:r>
                          </m:sub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GB" sz="2000" i="1">
                            <a:latin typeface="Cambria Math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𝑚𝑜𝑑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GB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GB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𝑝𝑟𝑖𝑚𝑖𝑡𝑖𝑣𝑒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sub>
                      <m:sup/>
                      <m:e>
                        <m:sSup>
                          <m:sSup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GB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eqArr>
                                      <m:eqArr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2000">
                                            <a:latin typeface="Cambria Math"/>
                                          </a:rPr>
                                          <m:t>⋯+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e>
                                        <m:r>
                                          <a:rPr lang="en-US" sz="200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sz="2000">
                                            <a:latin typeface="Cambria Math"/>
                                          </a:rPr>
                                          <m:t>≤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000">
                                            <a:latin typeface="Cambria Math"/>
                                          </a:rPr>
                                          <m:t>,…,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a:rPr lang="en-US" sz="2000">
                                            <a:latin typeface="Cambria Math"/>
                                          </a:rPr>
                                          <m:t>≤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  <m:r>
                                          <a:rPr lang="en-GB" sz="20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r>
                                          <a:rPr lang="en-GB" sz="20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sz="2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eqArr>
                                  </m:sub>
                                  <m:sup/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sSub>
                                      <m:sSubPr>
                                        <m:ctrlPr>
                                          <a:rPr lang="en-GB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Θ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𝜒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⋯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sSub>
                                      <m:sSubPr>
                                        <m:ctrlPr>
                                          <a:rPr lang="en-GB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en-GB" sz="20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Θ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𝜒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60" t="-9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Sketch of the proof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772400" cy="48006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200" dirty="0"/>
                  <a:t>Apply Katz </a:t>
                </a:r>
                <a:r>
                  <a:rPr lang="en-US" sz="3200" dirty="0" err="1"/>
                  <a:t>equidistribution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result</a:t>
                </a:r>
                <a:endParaRPr lang="en-US" sz="3200" dirty="0"/>
              </a:p>
              <a:p>
                <a:endParaRPr lang="en-US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9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GB" sz="29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𝑒𝑣</m:t>
                              </m:r>
                            </m:sub>
                            <m:sup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29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9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sz="2900" i="1">
                              <a:latin typeface="Cambria Math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GB" sz="29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GB" sz="29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GB" sz="29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GB" sz="29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𝑖𝑠</m:t>
                              </m:r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𝑒𝑣𝑒𝑛</m:t>
                              </m:r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𝑝𝑟𝑖𝑚𝑖𝑡𝑖𝑣𝑒</m:t>
                              </m:r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sub>
                        <m:sup/>
                        <m:e>
                          <m:sSup>
                            <m:sSupPr>
                              <m:ctrlPr>
                                <a:rPr lang="en-GB" sz="29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29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9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eqArr>
                                        <m:eqArrPr>
                                          <m:ctrlPr>
                                            <a:rPr lang="en-US" sz="2900" i="1">
                                              <a:latin typeface="Cambria Math"/>
                                            </a:rPr>
                                          </m:ctrlPr>
                                        </m:eqAr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9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90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9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9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900">
                                              <a:latin typeface="Cambria Math"/>
                                            </a:rPr>
                                            <m:t>⋯+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9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90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90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900">
                                              <a:latin typeface="Cambria Math"/>
                                            </a:rPr>
                                            <m:t>=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900">
                                              <a:latin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</m:e>
                                        <m:e>
                                          <m:r>
                                            <a:rPr lang="en-US" sz="29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  <m:r>
                                            <a:rPr lang="en-US" sz="2900">
                                              <a:latin typeface="Cambria Math"/>
                                            </a:rPr>
                                            <m:t>≤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9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90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9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900">
                                              <a:latin typeface="Cambria Math"/>
                                            </a:rPr>
                                            <m:t>,…,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9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90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90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900">
                                              <a:latin typeface="Cambria Math"/>
                                            </a:rPr>
                                            <m:t>≤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900">
                                              <a:latin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  <m:r>
                                            <a:rPr lang="en-GB" sz="290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90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r>
                                            <a:rPr lang="en-GB" sz="290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GB" sz="29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eqArr>
                                    </m:sub>
                                    <m:sup/>
                                    <m:e>
                                      <m:r>
                                        <a:rPr lang="en-GB" sz="29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sSub>
                                        <m:sSubPr>
                                          <m:ctrlPr>
                                            <a:rPr lang="en-GB" sz="29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9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GB" sz="29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9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9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9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9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900">
                                                  <a:latin typeface="Cambria Math"/>
                                                </a:rPr>
                                                <m:t>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900" i="1">
                                                  <a:latin typeface="Cambria Math"/>
                                                </a:rPr>
                                                <m:t>𝜒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900" i="1">
                                          <a:latin typeface="Cambria Math"/>
                                        </a:rPr>
                                        <m:t>⋯</m:t>
                                      </m:r>
                                      <m:r>
                                        <a:rPr lang="en-GB" sz="29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sSub>
                                        <m:sSubPr>
                                          <m:ctrlPr>
                                            <a:rPr lang="en-GB" sz="29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9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GB" sz="29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9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9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9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9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900">
                                                  <a:latin typeface="Cambria Math"/>
                                                </a:rPr>
                                                <m:t>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900" i="1">
                                                  <a:latin typeface="Cambria Math"/>
                                                </a:rPr>
                                                <m:t>𝜒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GB" sz="2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90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~</m:t>
                    </m:r>
                  </m:oMath>
                </a14:m>
                <a:r>
                  <a:rPr lang="en-US" sz="2900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9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900" i="1"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en-US" sz="29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2900" i="1">
                                <a:latin typeface="Cambria Math"/>
                              </a:rPr>
                              <m:t>n</m:t>
                            </m:r>
                            <m:r>
                              <a:rPr lang="en-GB" sz="2900" i="1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GB" sz="2900" i="1">
                                <a:latin typeface="Cambria Math"/>
                              </a:rPr>
                              <m:t>h</m:t>
                            </m:r>
                            <m:r>
                              <a:rPr lang="en-GB" sz="2900" i="1">
                                <a:latin typeface="Cambria Math"/>
                              </a:rPr>
                              <m:t>−</m:t>
                            </m:r>
                            <m:r>
                              <a:rPr lang="en-GB" sz="29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en-US" sz="29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900" i="1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9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eqArr>
                                      <m:eqArrPr>
                                        <m:ctrlPr>
                                          <a:rPr lang="en-US" sz="2900" i="1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sz="29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900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9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9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⋯+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9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900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900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900" i="1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900" i="1">
                                            <a:latin typeface="Cambria Math"/>
                                          </a:rPr>
                                          <m:t>n</m:t>
                                        </m:r>
                                      </m:e>
                                      <m:e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≤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9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900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en-US" sz="29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,…,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9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900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en-US" sz="2900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≤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900" i="1">
                                            <a:latin typeface="Cambria Math"/>
                                          </a:rPr>
                                          <m:t>n</m:t>
                                        </m:r>
                                        <m:r>
                                          <a:rPr lang="en-GB" sz="29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sz="2900" i="1">
                                            <a:latin typeface="Cambria Math"/>
                                          </a:rPr>
                                          <m:t>h</m:t>
                                        </m:r>
                                        <m:r>
                                          <a:rPr lang="en-GB" sz="29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GB" sz="29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eqArr>
                                  </m:sub>
                                  <m:sup/>
                                  <m:e>
                                    <m:r>
                                      <a:rPr lang="en-GB" sz="2900" i="1">
                                        <a:latin typeface="Cambria Math"/>
                                      </a:rPr>
                                      <m:t>𝑆</m:t>
                                    </m:r>
                                    <m:sSub>
                                      <m:sSubPr>
                                        <m:ctrlPr>
                                          <a:rPr lang="en-GB" sz="29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900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29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900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en-GB" sz="29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9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d>
                                    <m:r>
                                      <a:rPr lang="en-US" sz="2900" i="1">
                                        <a:latin typeface="Cambria Math"/>
                                      </a:rPr>
                                      <m:t>⋯</m:t>
                                    </m:r>
                                    <m:r>
                                      <a:rPr lang="en-GB" sz="2900" i="1">
                                        <a:latin typeface="Cambria Math"/>
                                      </a:rPr>
                                      <m:t>𝑆</m:t>
                                    </m:r>
                                    <m:sSub>
                                      <m:sSubPr>
                                        <m:ctrlPr>
                                          <a:rPr lang="en-GB" sz="29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900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29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900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en-GB" sz="2900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9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9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29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900" i="1">
                            <a:latin typeface="Cambria Math"/>
                          </a:rPr>
                          <m:t>𝑑𝑈</m:t>
                        </m:r>
                      </m:e>
                    </m:nary>
                  </m:oMath>
                </a14:m>
                <a:endParaRPr lang="en-US" sz="29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772400" cy="4800600"/>
              </a:xfrm>
              <a:blipFill rotWithShape="1">
                <a:blip r:embed="rId2"/>
                <a:stretch>
                  <a:fillRect t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6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Matrix 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534400" cy="4800600"/>
              </a:xfrm>
            </p:spPr>
            <p:txBody>
              <a:bodyPr/>
              <a:lstStyle/>
              <a:p>
                <a:pPr algn="l" rtl="0"/>
                <a:r>
                  <a:rPr lang="en-GB" sz="2200" dirty="0" smtClean="0"/>
                  <a:t>What do we know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sz="160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>
                            <a:latin typeface="Cambria Math"/>
                          </a:rPr>
                          <m:t>𝑚</m:t>
                        </m:r>
                        <m:r>
                          <a:rPr lang="en-US" sz="1600">
                            <a:latin typeface="Cambria Math"/>
                          </a:rPr>
                          <m:t>;</m:t>
                        </m:r>
                        <m:r>
                          <a:rPr lang="en-US" sz="160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sz="1600">
                        <a:latin typeface="Cambria Math"/>
                      </a:rPr>
                      <m:t>≔</m:t>
                    </m:r>
                    <m:nary>
                      <m:naryPr>
                        <m:ctrlPr>
                          <a:rPr lang="en-US" sz="1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>
                            <a:latin typeface="Cambria Math"/>
                          </a:rPr>
                          <m:t>𝑈</m:t>
                        </m:r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brk m:alnAt="23"/>
                              </m:rPr>
                              <a:rPr lang="en-US" sz="160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eqArr>
                                      <m:eqArr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1600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16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</a:rPr>
                                          <m:t>⋯</m:t>
                                        </m:r>
                                        <m:r>
                                          <a:rPr lang="en-US" sz="16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1600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160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>
                                            <a:latin typeface="Cambria Math"/>
                                          </a:rPr>
                                          <m:t>=</m:t>
                                        </m:r>
                                        <m:r>
                                          <a:rPr lang="en-US" sz="160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e>
                                        <m:r>
                                          <a:rPr lang="en-US" sz="160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sz="1600">
                                            <a:latin typeface="Cambria Math"/>
                                          </a:rPr>
                                          <m:t>≤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1600">
                                            <a:latin typeface="Cambria Math"/>
                                          </a:rPr>
                                          <m:t>,…,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a:rPr lang="en-US" sz="1600">
                                            <a:latin typeface="Cambria Math"/>
                                          </a:rPr>
                                          <m:t>≤</m:t>
                                        </m:r>
                                        <m:r>
                                          <a:rPr lang="en-US" sz="160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</m:eqArr>
                                  </m:sub>
                                  <m:sup/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sSub>
                                      <m:sSubPr>
                                        <m:ctrlPr>
                                          <a:rPr lang="en-GB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en-GB" sz="16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d>
                                    <m:r>
                                      <a:rPr lang="en-US" sz="1600">
                                        <a:latin typeface="Cambria Math"/>
                                      </a:rPr>
                                      <m:t>⋯</m:t>
                                    </m:r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sSub>
                                      <m:sSubPr>
                                        <m:ctrlPr>
                                          <a:rPr lang="en-GB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6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en-GB" sz="16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16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>
                            <a:latin typeface="Cambria Math"/>
                          </a:rPr>
                          <m:t>𝑑𝑈</m:t>
                        </m:r>
                      </m:e>
                    </m:nary>
                  </m:oMath>
                </a14:m>
                <a:r>
                  <a:rPr lang="en-US" sz="1600" dirty="0" smtClean="0"/>
                  <a:t> ?</a:t>
                </a:r>
                <a:endParaRPr lang="en-US" sz="1600" dirty="0"/>
              </a:p>
              <a:p>
                <a:pPr marL="0" indent="0" algn="l" rtl="0">
                  <a:buNone/>
                </a:pPr>
                <a:endParaRPr lang="en-US" sz="1800" dirty="0" smtClean="0"/>
              </a:p>
              <a:p>
                <a:pPr marL="0" indent="0" algn="l" rtl="0">
                  <a:buNone/>
                </a:pPr>
                <a:endParaRPr lang="en-US" sz="800" dirty="0" smtClean="0"/>
              </a:p>
              <a:p>
                <a:pPr algn="l" rtl="0"/>
                <a:r>
                  <a:rPr lang="en-US" sz="2200" dirty="0"/>
                  <a:t>F</a:t>
                </a:r>
                <a:r>
                  <a:rPr lang="en-US" sz="2200" dirty="0" smtClean="0"/>
                  <a:t>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𝑚</m:t>
                    </m:r>
                    <m:r>
                      <a:rPr lang="en-US" sz="2200" b="0" i="1" smtClean="0">
                        <a:latin typeface="Cambria Math"/>
                      </a:rPr>
                      <m:t>&gt;</m:t>
                    </m:r>
                    <m:r>
                      <a:rPr lang="en-US" sz="2200" b="0" i="1" smtClean="0">
                        <a:latin typeface="Cambria Math"/>
                      </a:rPr>
                      <m:t>𝑘𝑁</m:t>
                    </m:r>
                  </m:oMath>
                </a14:m>
                <a:r>
                  <a:rPr lang="en-US" sz="2200" dirty="0" smtClean="0"/>
                  <a:t>  ,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sz="220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>
                            <a:latin typeface="Cambria Math"/>
                          </a:rPr>
                          <m:t>𝑚</m:t>
                        </m:r>
                        <m:r>
                          <a:rPr lang="en-US" sz="2200">
                            <a:latin typeface="Cambria Math"/>
                          </a:rPr>
                          <m:t>;</m:t>
                        </m:r>
                        <m:r>
                          <a:rPr lang="en-US" sz="220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sz="2200" b="0" i="0" smtClean="0">
                        <a:latin typeface="Cambria Math"/>
                      </a:rPr>
                      <m:t>=</m:t>
                    </m:r>
                    <m:r>
                      <a:rPr lang="en-US" sz="2200" b="0" i="0" smtClean="0">
                        <a:latin typeface="Cambria Math"/>
                      </a:rPr>
                      <m:t>0</m:t>
                    </m:r>
                    <m:r>
                      <a:rPr lang="en-GB" sz="2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 smtClean="0"/>
                  <a:t> </a:t>
                </a:r>
              </a:p>
              <a:p>
                <a:pPr marL="0" indent="0" algn="l" rtl="0">
                  <a:buNone/>
                </a:pPr>
                <a:endParaRPr lang="en-US" sz="1400" dirty="0" smtClean="0"/>
              </a:p>
              <a:p>
                <a:pPr marL="0" indent="0" algn="l" rtl="0">
                  <a:buNone/>
                </a:pPr>
                <a:endParaRPr lang="en-US" sz="800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sz="220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>
                            <a:latin typeface="Cambria Math"/>
                          </a:rPr>
                          <m:t>𝑚</m:t>
                        </m:r>
                        <m:r>
                          <a:rPr lang="en-US" sz="2200">
                            <a:latin typeface="Cambria Math"/>
                          </a:rPr>
                          <m:t>;</m:t>
                        </m:r>
                        <m:r>
                          <a:rPr lang="en-US" sz="220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200" dirty="0" smtClean="0"/>
              </a:p>
              <a:p>
                <a:pPr marL="0" indent="0" algn="l" rtl="0">
                  <a:buNone/>
                </a:pPr>
                <a:endParaRPr lang="en-US" sz="1400" dirty="0" smtClean="0"/>
              </a:p>
              <a:p>
                <a:pPr marL="0" indent="0" algn="l" rtl="0">
                  <a:buNone/>
                </a:pPr>
                <a:endParaRPr lang="en-US" sz="800" dirty="0" smtClean="0"/>
              </a:p>
              <a:p>
                <a:pPr algn="l" rtl="0"/>
                <a:r>
                  <a:rPr lang="en-US" sz="2200" dirty="0" smtClean="0"/>
                  <a:t>Functional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sz="220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>
                            <a:latin typeface="Cambria Math"/>
                          </a:rPr>
                          <m:t>𝑚</m:t>
                        </m:r>
                        <m:r>
                          <a:rPr lang="en-US" sz="2200">
                            <a:latin typeface="Cambria Math"/>
                          </a:rPr>
                          <m:t>;</m:t>
                        </m:r>
                        <m:r>
                          <a:rPr lang="en-US" sz="220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sz="220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𝑘𝑁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>
                            <a:latin typeface="Cambria Math"/>
                          </a:rPr>
                          <m:t>𝑚</m:t>
                        </m:r>
                        <m:r>
                          <a:rPr lang="en-US" sz="2200">
                            <a:latin typeface="Cambria Math"/>
                          </a:rPr>
                          <m:t>;</m:t>
                        </m:r>
                        <m:r>
                          <a:rPr lang="en-US" sz="220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200" b="0" i="1" dirty="0" smtClean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endParaRPr lang="en-US" sz="800" b="0" i="1" dirty="0" smtClean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sz="220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>
                              <a:latin typeface="Cambria Math"/>
                            </a:rPr>
                            <m:t>𝑚</m:t>
                          </m:r>
                          <m:r>
                            <a:rPr lang="en-US" sz="2200">
                              <a:latin typeface="Cambria Math"/>
                            </a:rPr>
                            <m:t>;</m:t>
                          </m:r>
                          <m:r>
                            <a:rPr lang="en-US" sz="2200"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en-GB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𝑘𝑁</m:t>
                              </m:r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GB" sz="2200" i="1">
                          <a:latin typeface="Cambria Math" panose="02040503050406030204" pitchFamily="18" charset="0"/>
                        </a:rPr>
                        <m:t>,   </m:t>
                      </m:r>
                      <m:d>
                        <m:dPr>
                          <m:ctrlPr>
                            <a:rPr lang="en-GB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200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534400" cy="4800600"/>
              </a:xfrm>
              <a:blipFill rotWithShape="1">
                <a:blip r:embed="rId3"/>
                <a:stretch>
                  <a:fillRect t="-8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55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The Divisor function </a:t>
            </a:r>
            <a:endParaRPr lang="en-GB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95300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2000" dirty="0" smtClean="0">
                    <a:ea typeface="Cambria Math"/>
                  </a:rPr>
                  <a:t>The </a:t>
                </a:r>
                <a:r>
                  <a:rPr lang="en-US" sz="2000" b="1" dirty="0" smtClean="0">
                    <a:ea typeface="Cambria Math"/>
                  </a:rPr>
                  <a:t>divisor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sz="2000" i="1" dirty="0" smtClean="0">
                    <a:latin typeface="Cambria Math"/>
                    <a:ea typeface="Cambria Math"/>
                  </a:rPr>
                  <a:t> </a:t>
                </a:r>
                <a:r>
                  <a:rPr lang="en-GB" sz="2000" dirty="0" smtClean="0">
                    <a:latin typeface="Cambria Math"/>
                    <a:ea typeface="Cambria Math"/>
                  </a:rPr>
                  <a:t>counts the number of divisors of an integer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GB" sz="2000" dirty="0" smtClean="0">
                    <a:latin typeface="Cambria Math"/>
                    <a:ea typeface="Cambria Math"/>
                  </a:rPr>
                  <a:t>. </a:t>
                </a:r>
              </a:p>
              <a:p>
                <a:pPr marL="0" indent="0" algn="l">
                  <a:buNone/>
                </a:pPr>
                <a:endParaRPr lang="en-US" sz="1800" i="1" dirty="0" smtClean="0">
                  <a:latin typeface="Cambria Math"/>
                  <a:ea typeface="Cambria Math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nary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i="1">
                              <a:latin typeface="Cambria Math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𝑞𝑚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GB" sz="2000" dirty="0" smtClean="0"/>
              </a:p>
              <a:p>
                <a:pPr marL="0" indent="0" algn="l">
                  <a:buNone/>
                </a:pPr>
                <a:r>
                  <a:rPr lang="en-GB" sz="2000" b="1" dirty="0" err="1" smtClean="0"/>
                  <a:t>Dirichlet</a:t>
                </a:r>
                <a:r>
                  <a:rPr lang="en-GB" sz="2000" b="1" dirty="0" smtClean="0"/>
                  <a:t> divisor problem:</a:t>
                </a:r>
              </a:p>
              <a:p>
                <a:pPr marL="0" indent="0" algn="l">
                  <a:buNone/>
                </a:pPr>
                <a:endParaRPr lang="en-GB" sz="800" b="1" dirty="0"/>
              </a:p>
              <a:p>
                <a:pPr marL="0" indent="0" algn="l">
                  <a:buNone/>
                </a:pPr>
                <a:r>
                  <a:rPr lang="en-GB" sz="2000" dirty="0" smtClean="0"/>
                  <a:t>Determine the asymptotic behaviour as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2000" dirty="0" smtClean="0"/>
                  <a:t> of the sum</a:t>
                </a:r>
              </a:p>
              <a:p>
                <a:pPr marL="0" indent="0" algn="l">
                  <a:buNone/>
                </a:pPr>
                <a:endParaRPr lang="en-GB" sz="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he-IL" sz="2000" dirty="0" smtClean="0"/>
              </a:p>
              <a:p>
                <a:pPr marL="0" indent="0" algn="ctr">
                  <a:buNone/>
                </a:pPr>
                <a:endParaRPr lang="he-IL" sz="800" dirty="0" smtClean="0"/>
              </a:p>
              <a:p>
                <a:pPr marL="0" indent="0" algn="ctr">
                  <a:buNone/>
                </a:pPr>
                <a:endParaRPr lang="he-IL" sz="800" dirty="0"/>
              </a:p>
              <a:p>
                <a:pPr marL="0" indent="0" algn="ctr">
                  <a:buNone/>
                </a:pPr>
                <a:endParaRPr lang="he-IL" sz="800" dirty="0" smtClean="0"/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GB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𝑚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nary>
                      </m:e>
                    </m:nary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sz="2000" i="1">
                            <a:latin typeface="Cambria Math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𝑞𝑚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eqArr>
                      </m:sub>
                      <m:sup/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GB" sz="2000" dirty="0"/>
                  <a:t> </a:t>
                </a:r>
              </a:p>
              <a:p>
                <a:pPr marL="0" indent="0" algn="l">
                  <a:buNone/>
                </a:pPr>
                <a:r>
                  <a:rPr lang="en-GB" sz="2000" dirty="0"/>
                  <a:t>This is a count of lattice points under the hyperbola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𝑞𝑚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953000"/>
              </a:xfrm>
              <a:blipFill rotWithShape="1">
                <a:blip r:embed="rId3"/>
                <a:stretch>
                  <a:fillRect l="-741" t="-861" b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8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609600"/>
                <a:ext cx="8229600" cy="5257800"/>
              </a:xfrm>
            </p:spPr>
            <p:txBody>
              <a:bodyPr/>
              <a:lstStyle/>
              <a:p>
                <a:pPr marL="0" indent="0" algn="l" rtl="0">
                  <a:buNone/>
                </a:pPr>
                <a:r>
                  <a:rPr lang="en-US" sz="2000" b="1" dirty="0" smtClean="0"/>
                  <a:t>Theorem (</a:t>
                </a:r>
                <a:r>
                  <a:rPr lang="en-US" sz="2000" b="1" dirty="0" err="1"/>
                  <a:t>J.P.Keating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B.Rodgers</a:t>
                </a:r>
                <a:r>
                  <a:rPr lang="en-US" sz="2000" b="1" dirty="0"/>
                  <a:t>, ER-G and </a:t>
                </a:r>
                <a:r>
                  <a:rPr lang="en-US" sz="2000" b="1" dirty="0" err="1"/>
                  <a:t>Z.Rudnick</a:t>
                </a:r>
                <a:r>
                  <a:rPr lang="en-US" sz="2000" b="1" dirty="0" smtClean="0"/>
                  <a:t>)</a:t>
                </a:r>
                <a:r>
                  <a:rPr lang="en-US" sz="2000" b="1" dirty="0"/>
                  <a:t/>
                </a:r>
                <a:br>
                  <a:rPr lang="en-US" sz="2000" b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/>
                          </a:rPr>
                          <m:t>𝑚</m:t>
                        </m:r>
                        <m:r>
                          <a:rPr lang="en-US" sz="2000">
                            <a:latin typeface="Cambria Math"/>
                          </a:rPr>
                          <m:t>;</m:t>
                        </m:r>
                        <m:r>
                          <a:rPr lang="en-US" sz="2000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en-GB" sz="2000" b="1" dirty="0" smtClean="0"/>
                  <a:t> </a:t>
                </a:r>
                <a:r>
                  <a:rPr lang="en-GB" sz="2000" dirty="0" smtClean="0"/>
                  <a:t>is equal to the count of lattice points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p>
                          <m:sSupPr>
                            <m:ctrlPr>
                              <a:rPr lang="en-GB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GB" sz="2000" b="1" dirty="0" smtClean="0"/>
                  <a:t> </a:t>
                </a:r>
                <a:r>
                  <a:rPr lang="en-GB" sz="2000" dirty="0" smtClean="0"/>
                  <a:t>satisfying each of the relations</a:t>
                </a:r>
              </a:p>
              <a:p>
                <a:pPr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GB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000" b="1" dirty="0" smtClean="0"/>
                  <a:t>  </a:t>
                </a:r>
                <a:r>
                  <a:rPr lang="en-GB" sz="2000" dirty="0" smtClean="0"/>
                  <a:t>for all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b="0" dirty="0" smtClean="0">
                  <a:ea typeface="Cambria Math" panose="02040503050406030204" pitchFamily="18" charset="0"/>
                </a:endParaRPr>
              </a:p>
              <a:p>
                <a:pPr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d>
                          <m:d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𝑘𝑁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b="0" dirty="0" smtClean="0"/>
              </a:p>
              <a:p>
                <a:pPr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sz="2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0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000" dirty="0" smtClean="0"/>
                  <a:t> is the collection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 smtClean="0"/>
                  <a:t> matrices whose entries satisfy the following system of equalities,</a:t>
                </a:r>
              </a:p>
              <a:p>
                <a:pPr marL="0" indent="0" algn="l" rtl="0">
                  <a:buNone/>
                </a:pPr>
                <a:endParaRPr lang="en-GB" sz="1800" dirty="0" smtClean="0"/>
              </a:p>
              <a:p>
                <a:pPr marL="0" indent="0" algn="l" rtl="0">
                  <a:buNone/>
                </a:pPr>
                <a:endParaRPr lang="en-GB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609600"/>
                <a:ext cx="8229600" cy="5257800"/>
              </a:xfrm>
              <a:blipFill rotWithShape="1">
                <a:blip r:embed="rId3"/>
                <a:stretch>
                  <a:fillRect l="-741" t="-579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4" name="Picture 10" descr="C:\Users\Administrator\Desktop\system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250"/>
                    </a14:imgEffect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378325" cy="319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638800"/>
              </a:xfrm>
            </p:spPr>
            <p:txBody>
              <a:bodyPr/>
              <a:lstStyle/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dirty="0" smtClean="0"/>
                        <m:t>Theorem</m:t>
                      </m:r>
                      <m:r>
                        <m:rPr>
                          <m:nor/>
                        </m:rPr>
                        <a:rPr lang="en-US" sz="2000" b="1" dirty="0" smtClean="0"/>
                        <m:t> (</m:t>
                      </m:r>
                      <m:r>
                        <m:rPr>
                          <m:nor/>
                        </m:rPr>
                        <a:rPr lang="en-US" sz="2000" b="1" dirty="0" smtClean="0"/>
                        <m:t>J</m:t>
                      </m:r>
                      <m:r>
                        <m:rPr>
                          <m:nor/>
                        </m:rPr>
                        <a:rPr lang="en-US" sz="2000" b="1" dirty="0" smtClean="0"/>
                        <m:t>.</m:t>
                      </m:r>
                      <m:r>
                        <m:rPr>
                          <m:nor/>
                        </m:rPr>
                        <a:rPr lang="en-US" sz="2000" b="1" dirty="0" smtClean="0"/>
                        <m:t>P</m:t>
                      </m:r>
                      <m:r>
                        <m:rPr>
                          <m:nor/>
                        </m:rPr>
                        <a:rPr lang="en-US" sz="2000" b="1" dirty="0" smtClean="0"/>
                        <m:t>.</m:t>
                      </m:r>
                      <m:r>
                        <m:rPr>
                          <m:nor/>
                        </m:rPr>
                        <a:rPr lang="en-US" sz="2000" b="1" dirty="0" smtClean="0"/>
                        <m:t>Keating</m:t>
                      </m:r>
                      <m:r>
                        <m:rPr>
                          <m:nor/>
                        </m:rPr>
                        <a:rPr lang="en-US" sz="2000" b="1" dirty="0" smtClean="0"/>
                        <m:t>, </m:t>
                      </m:r>
                      <m:r>
                        <m:rPr>
                          <m:nor/>
                        </m:rPr>
                        <a:rPr lang="en-US" sz="2000" b="1" dirty="0" smtClean="0"/>
                        <m:t>B</m:t>
                      </m:r>
                      <m:r>
                        <m:rPr>
                          <m:nor/>
                        </m:rPr>
                        <a:rPr lang="en-US" sz="2000" b="1" dirty="0" smtClean="0"/>
                        <m:t>.</m:t>
                      </m:r>
                      <m:r>
                        <m:rPr>
                          <m:nor/>
                        </m:rPr>
                        <a:rPr lang="en-US" sz="2000" b="1" dirty="0" smtClean="0"/>
                        <m:t>Rodgers</m:t>
                      </m:r>
                      <m:r>
                        <m:rPr>
                          <m:nor/>
                        </m:rPr>
                        <a:rPr lang="en-US" sz="2000" b="1" dirty="0" smtClean="0"/>
                        <m:t>, </m:t>
                      </m:r>
                      <m:r>
                        <m:rPr>
                          <m:nor/>
                        </m:rPr>
                        <a:rPr lang="en-US" sz="2000" b="1" dirty="0" smtClean="0"/>
                        <m:t>E</m:t>
                      </m:r>
                      <m:r>
                        <m:rPr>
                          <m:nor/>
                        </m:rPr>
                        <a:rPr lang="en-GB" sz="2000" b="1" i="0" dirty="0" smtClean="0"/>
                        <m:t>.</m:t>
                      </m:r>
                      <m:r>
                        <m:rPr>
                          <m:nor/>
                        </m:rPr>
                        <a:rPr lang="en-US" sz="2000" b="1" dirty="0" smtClean="0"/>
                        <m:t>R</m:t>
                      </m:r>
                      <m:r>
                        <m:rPr>
                          <m:nor/>
                        </m:rPr>
                        <a:rPr lang="en-US" sz="2000" b="1" dirty="0" smtClean="0"/>
                        <m:t>−</m:t>
                      </m:r>
                      <m:r>
                        <m:rPr>
                          <m:nor/>
                        </m:rPr>
                        <a:rPr lang="en-US" sz="2000" b="1" dirty="0" smtClean="0"/>
                        <m:t>G</m:t>
                      </m:r>
                      <m:r>
                        <m:rPr>
                          <m:nor/>
                        </m:rPr>
                        <a:rPr lang="en-US" sz="2000" b="1" dirty="0" smtClean="0"/>
                        <m:t> </m:t>
                      </m:r>
                      <m:r>
                        <m:rPr>
                          <m:nor/>
                        </m:rPr>
                        <a:rPr lang="en-US" sz="2000" b="1" dirty="0" smtClean="0"/>
                        <m:t>and</m:t>
                      </m:r>
                      <m:r>
                        <m:rPr>
                          <m:nor/>
                        </m:rPr>
                        <a:rPr lang="en-US" sz="2000" b="1" dirty="0" smtClean="0"/>
                        <m:t> </m:t>
                      </m:r>
                      <m:r>
                        <m:rPr>
                          <m:nor/>
                        </m:rPr>
                        <a:rPr lang="en-US" sz="2000" b="1" dirty="0" smtClean="0"/>
                        <m:t>Z</m:t>
                      </m:r>
                      <m:r>
                        <m:rPr>
                          <m:nor/>
                        </m:rPr>
                        <a:rPr lang="en-US" sz="2000" b="1" dirty="0" smtClean="0"/>
                        <m:t>.</m:t>
                      </m:r>
                      <m:r>
                        <m:rPr>
                          <m:nor/>
                        </m:rPr>
                        <a:rPr lang="en-US" sz="2000" b="1" dirty="0" smtClean="0"/>
                        <m:t>Rudnick</m:t>
                      </m:r>
                      <m:r>
                        <m:rPr>
                          <m:nor/>
                        </m:rPr>
                        <a:rPr lang="en-GB" sz="2000" b="1" i="0" dirty="0" smtClean="0"/>
                        <m:t> </m:t>
                      </m:r>
                      <m:r>
                        <m:rPr>
                          <m:nor/>
                        </m:rPr>
                        <a:rPr lang="en-GB" sz="2000" b="1" i="0" dirty="0" smtClean="0"/>
                        <m:t>2015</m:t>
                      </m:r>
                      <m:r>
                        <m:rPr>
                          <m:nor/>
                        </m:rPr>
                        <a:rPr lang="en-US" sz="2000" b="1" dirty="0" smtClean="0"/>
                        <m:t>)</m:t>
                      </m:r>
                    </m:oMath>
                  </m:oMathPara>
                </a14:m>
                <a:endParaRPr lang="en-US" sz="2000" b="1" dirty="0" smtClean="0"/>
              </a:p>
              <a:p>
                <a:pPr marL="0" indent="0" algn="l">
                  <a:buNone/>
                </a:pPr>
                <a:endParaRPr lang="en-US" sz="2000" b="1" dirty="0"/>
              </a:p>
              <a:p>
                <a:pPr marL="0" indent="0" algn="l">
                  <a:buNone/>
                </a:pPr>
                <a:r>
                  <a:rPr lang="en-US" sz="1800" dirty="0" smtClean="0"/>
                  <a:t>Let 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 smtClean="0"/>
                  <a:t>. Then for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sz="1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GB" sz="1800" b="0" dirty="0" smtClean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endParaRPr lang="en-GB" sz="1800" b="0" dirty="0" smtClean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sz="200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/>
                            </a:rPr>
                            <m:t>𝑚</m:t>
                          </m:r>
                          <m:r>
                            <a:rPr lang="en-US" sz="2000">
                              <a:latin typeface="Cambria Math"/>
                            </a:rPr>
                            <m:t>;</m:t>
                          </m:r>
                          <m:r>
                            <a:rPr lang="en-US" sz="2000">
                              <a:latin typeface="Cambria Math"/>
                            </a:rPr>
                            <m:t>𝑁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sSup>
                            <m:sSup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sSup>
                            <m:sSup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b="0" dirty="0" smtClean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r>
                  <a:rPr lang="en-US" sz="1800" dirty="0" smtClean="0"/>
                  <a:t>With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GB" sz="2000" i="1"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m:rPr>
                              <m:brk m:alnAt="23"/>
                            </m:rP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/>
                              </m:sSubSup>
                              <m:r>
                                <a:rPr lang="en-GB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⋯+</m:t>
                              </m:r>
                              <m:sSubSup>
                                <m:sSubSupPr>
                                  <m:ctrlPr>
                                    <a:rPr lang="en-GB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</m:sSubSup>
                            </m:e>
                          </m:d>
                          <m:nary>
                            <m:naryPr>
                              <m:chr m:val="∏"/>
                              <m:supHide m:val="on"/>
                              <m:ctrlPr>
                                <a:rPr lang="en-GB" sz="20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0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sz="20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sSup>
                            <m:sSupPr>
                              <m:ctrlPr>
                                <a:rPr lang="en-GB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GB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p/>
                              </m:sSup>
                            </m:sup>
                          </m:sSup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</m:e>
                      </m:nary>
                    </m:oMath>
                  </m:oMathPara>
                </a14:m>
                <a:endParaRPr lang="en-GB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r>
                  <a:rPr lang="en-GB" sz="2000" dirty="0" smtClean="0">
                    <a:latin typeface="Cambria Math" panose="02040503050406030204" pitchFamily="18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000" dirty="0" smtClean="0">
                    <a:latin typeface="Cambria Math" panose="02040503050406030204" pitchFamily="18" charset="0"/>
                  </a:rPr>
                  <a:t> is the Barnes G-function, so that for positive integers k,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!∙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!∙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!∙⋯</m:t>
                      </m:r>
                      <m:d>
                        <m:dPr>
                          <m:ctrlPr>
                            <a:rPr lang="en-GB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GB" sz="2000" dirty="0" smtClean="0"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endParaRPr lang="en-GB" sz="2000" dirty="0"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GB" sz="2000" dirty="0" smtClean="0">
                    <a:latin typeface="Cambria Math" panose="02040503050406030204" pitchFamily="18" charset="0"/>
                  </a:rPr>
                  <a:t> is a piecewise polynomial which changes when ever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 smtClean="0">
                    <a:latin typeface="Cambria Math" panose="02040503050406030204" pitchFamily="18" charset="0"/>
                  </a:rPr>
                  <a:t>reaches an integer.</a:t>
                </a:r>
                <a:endParaRPr lang="en-GB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638800"/>
              </a:xfrm>
              <a:blipFill rotWithShape="1"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0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6213088"/>
              </a:xfrm>
            </p:spPr>
            <p:txBody>
              <a:bodyPr/>
              <a:lstStyle/>
              <a:p>
                <a:pPr marL="0" indent="0" algn="l">
                  <a:buNone/>
                </a:pPr>
                <a:endParaRPr lang="en-US" sz="1000" dirty="0" smtClean="0">
                  <a:solidFill>
                    <a:srgbClr val="6600CC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sz="3200" spc="-100" dirty="0">
                    <a:solidFill>
                      <a:schemeClr val="accent3">
                        <a:lumMod val="50000"/>
                      </a:schemeClr>
                    </a:solidFill>
                    <a:latin typeface="+mj-lt"/>
                    <a:ea typeface="+mj-ea"/>
                    <a:cs typeface="+mj-cs"/>
                  </a:rPr>
                  <a:t>Counting method</a:t>
                </a:r>
                <a:endParaRPr lang="en-GB" sz="3200" spc="-100" dirty="0">
                  <a:solidFill>
                    <a:schemeClr val="accent3">
                      <a:lumMod val="50000"/>
                    </a:schemeClr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 algn="l">
                  <a:buNone/>
                </a:pPr>
                <a:r>
                  <a:rPr lang="en-GB" sz="2200" dirty="0"/>
                  <a:t>Make use of the symmetry of the region about the line </a:t>
                </a:r>
                <a14:m>
                  <m:oMath xmlns:m="http://schemas.openxmlformats.org/officeDocument/2006/math">
                    <m:r>
                      <a:rPr lang="en-GB" sz="22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200" dirty="0"/>
                  <a:t> </a:t>
                </a:r>
              </a:p>
              <a:p>
                <a:pPr marL="0" indent="0" algn="l">
                  <a:buNone/>
                </a:pPr>
                <a:endParaRPr lang="en-GB" sz="1600" dirty="0"/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GB" sz="220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GB" sz="2200" dirty="0"/>
                  <a:t>count twice the number of lattice points under the hyperbola </a:t>
                </a:r>
                <a14:m>
                  <m:oMath xmlns:m="http://schemas.openxmlformats.org/officeDocument/2006/math">
                    <m:r>
                      <a:rPr lang="en-GB" sz="220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 sz="2200">
                        <a:latin typeface="Cambria Math" panose="02040503050406030204" pitchFamily="18" charset="0"/>
                      </a:rPr>
                      <m:t>𝑞𝑚</m:t>
                    </m:r>
                    <m:r>
                      <a:rPr lang="en-GB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sz="2200" dirty="0"/>
                  <a:t>and under the line </a:t>
                </a:r>
                <a14:m>
                  <m:oMath xmlns:m="http://schemas.openxmlformats.org/officeDocument/2006/math">
                    <m:r>
                      <a:rPr lang="en-GB" sz="22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200" dirty="0"/>
                  <a:t>. </a:t>
                </a:r>
              </a:p>
              <a:p>
                <a:pPr marL="0" indent="0" algn="l">
                  <a:buNone/>
                </a:pPr>
                <a:endParaRPr lang="en-GB" sz="2200" dirty="0"/>
              </a:p>
              <a:p>
                <a:pPr marL="0" indent="0" algn="l">
                  <a:buNone/>
                </a:pPr>
                <a:r>
                  <a:rPr lang="en-GB" sz="2200" dirty="0"/>
                  <a:t>* On the diagonal line </a:t>
                </a:r>
                <a14:m>
                  <m:oMath xmlns:m="http://schemas.openxmlformats.org/officeDocument/2006/math">
                    <m:r>
                      <a:rPr lang="en-GB" sz="22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200" dirty="0"/>
                  <a:t> there are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GB" sz="2200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GB" sz="2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GB" sz="2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  <m:r>
                      <a:rPr lang="en-GB" sz="220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sz="2200" dirty="0"/>
                  <a:t>lattice points.</a:t>
                </a:r>
              </a:p>
              <a:p>
                <a:pPr marL="0" indent="0" algn="l">
                  <a:buNone/>
                </a:pPr>
                <a:r>
                  <a:rPr lang="en-GB" sz="2200" dirty="0"/>
                  <a:t>* On horizontal lines we have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GB" sz="2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22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220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en-GB" sz="22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/>
                  <a:t>lattice points.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6213088"/>
              </a:xfr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267200"/>
            <a:ext cx="237666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601980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GB" sz="2200" dirty="0" smtClean="0"/>
                  <a:t>Therefore</a:t>
                </a:r>
                <a:endParaRPr lang="en-GB" sz="2200" dirty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200" i="1"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≤</m:t>
                          </m:r>
                          <m:rad>
                            <m:radPr>
                              <m:degHide m:val="on"/>
                              <m:ctrlPr>
                                <a:rPr lang="en-GB" sz="2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sub>
                        <m:sup/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GB" sz="2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2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⌊"/>
                          <m:endChr m:val="⌋"/>
                          <m:ctrlPr>
                            <a:rPr lang="en-GB" sz="2200" i="1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22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he-IL" sz="2200" dirty="0" smtClean="0"/>
              </a:p>
              <a:p>
                <a:pPr marL="0" indent="0" algn="l">
                  <a:buNone/>
                </a:pPr>
                <a:endParaRPr lang="en-GB" sz="800" dirty="0" smtClean="0"/>
              </a:p>
              <a:p>
                <a:pPr marL="0" indent="0" algn="l">
                  <a:buNone/>
                </a:pPr>
                <a:endParaRPr lang="en-GB" sz="800" dirty="0"/>
              </a:p>
              <a:p>
                <a:pPr marL="0" indent="0" algn="l">
                  <a:buNone/>
                </a:pPr>
                <a:endParaRPr lang="en-GB" sz="800" dirty="0" smtClean="0"/>
              </a:p>
              <a:p>
                <a:pPr marL="0" indent="0" algn="l">
                  <a:buNone/>
                </a:pPr>
                <a:endParaRPr lang="en-GB" sz="800" dirty="0"/>
              </a:p>
              <a:p>
                <a:pPr marL="0" indent="0" algn="l">
                  <a:buNone/>
                </a:pPr>
                <a:r>
                  <a:rPr lang="en-GB" sz="2200" dirty="0" smtClean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GB" sz="2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 smtClean="0"/>
                  <a:t> and the Euler summation formula </a:t>
                </a:r>
                <a:endParaRPr lang="he-IL" sz="2200" i="1" dirty="0" smtClean="0">
                  <a:latin typeface="Cambria Math"/>
                </a:endParaRPr>
              </a:p>
              <a:p>
                <a:pPr marL="0" indent="0" algn="l">
                  <a:buNone/>
                </a:pPr>
                <a:endParaRPr lang="he-IL" sz="2200" i="1" dirty="0" smtClean="0">
                  <a:latin typeface="Cambria Math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eqArr>
                            <m:eqArrPr>
                              <m:ctrlPr>
                                <a:rPr lang="en-GB" sz="2200" i="1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nary>
                      <m:r>
                        <a:rPr lang="en-GB" sz="22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2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200">
                              <a:latin typeface="Cambria Math" panose="02040503050406030204" pitchFamily="18" charset="0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GB" sz="2200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2200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GB" sz="2200" i="1">
                          <a:latin typeface="Cambria Math" panose="02040503050406030204" pitchFamily="18" charset="0"/>
                          <a:ea typeface="Cambria Math"/>
                        </a:rPr>
                        <m:t>𝛾</m:t>
                      </m:r>
                      <m:r>
                        <a:rPr lang="en-GB" sz="2200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GB" sz="2200" i="1">
                          <a:latin typeface="Cambria Math" panose="02040503050406030204" pitchFamily="18" charset="0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GB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2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he-IL" sz="2200" dirty="0" smtClean="0"/>
              </a:p>
              <a:p>
                <a:pPr marL="0" indent="0" algn="l">
                  <a:buNone/>
                </a:pPr>
                <a:endParaRPr lang="en-GB" sz="2200" dirty="0" smtClean="0"/>
              </a:p>
              <a:p>
                <a:pPr marL="0" indent="0" algn="l">
                  <a:buNone/>
                </a:pPr>
                <a:endParaRPr lang="en-GB" sz="1200" b="1" i="1" dirty="0" smtClean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6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 </m:t>
                      </m:r>
                      <m:r>
                        <a:rPr lang="en-GB" sz="36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GB" sz="3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3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36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GB" sz="3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GB" sz="36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r>
                            <a:rPr lang="en-GB" sz="3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36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6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3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sz="3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en-US" sz="36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36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GB" sz="36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GB" sz="36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GB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36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 algn="l" rtl="0">
                  <a:buNone/>
                </a:pPr>
                <a:endParaRPr lang="en-US" sz="1200" b="1" dirty="0" smtClean="0">
                  <a:ea typeface="Cambria Math"/>
                </a:endParaRPr>
              </a:p>
              <a:p>
                <a:pPr marL="0" indent="0" algn="l" rtl="0">
                  <a:buNone/>
                </a:pPr>
                <a:endParaRPr lang="en-US" sz="2200" dirty="0">
                  <a:ea typeface="Cambria Math"/>
                </a:endParaRPr>
              </a:p>
              <a:p>
                <a:pPr marL="0" indent="0" algn="l" rtl="0">
                  <a:buNone/>
                </a:pPr>
                <a:r>
                  <a:rPr lang="en-US" sz="2400" dirty="0">
                    <a:ea typeface="Cambria Math"/>
                  </a:rPr>
                  <a:t> </a:t>
                </a:r>
              </a:p>
              <a:p>
                <a:pPr marL="0" indent="0" algn="l">
                  <a:buNone/>
                </a:pPr>
                <a:endParaRPr lang="en-GB" sz="2200" dirty="0"/>
              </a:p>
              <a:p>
                <a:pPr marL="0" indent="0" algn="l"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6019800"/>
              </a:xfrm>
              <a:blipFill rotWithShape="1">
                <a:blip r:embed="rId2"/>
                <a:stretch>
                  <a:fillRect l="-889" t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9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90600"/>
                <a:ext cx="8229600" cy="5638800"/>
              </a:xfrm>
            </p:spPr>
            <p:txBody>
              <a:bodyPr/>
              <a:lstStyle/>
              <a:p>
                <a:pPr marL="0" indent="0" algn="l" rtl="0">
                  <a:buNone/>
                </a:pPr>
                <a:r>
                  <a:rPr lang="en-US" sz="2000" b="1" dirty="0" smtClean="0">
                    <a:ea typeface="Cambria Math"/>
                  </a:rPr>
                  <a:t>Dirichlet </a:t>
                </a:r>
                <a:r>
                  <a:rPr lang="en-US" sz="2000" b="1" dirty="0">
                    <a:ea typeface="Cambria Math"/>
                  </a:rPr>
                  <a:t>‘s divisor problem: </a:t>
                </a:r>
              </a:p>
              <a:p>
                <a:pPr marL="0" indent="0" algn="l" rtl="0">
                  <a:buNone/>
                </a:pPr>
                <a:r>
                  <a:rPr lang="en-US" sz="2000" b="1" dirty="0">
                    <a:ea typeface="Cambria Math"/>
                  </a:rPr>
                  <a:t>            </a:t>
                </a:r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>
                        <a:latin typeface="Cambria Math" panose="02040503050406030204" pitchFamily="18" charset="0"/>
                        <a:ea typeface="Cambria Math"/>
                      </a:rPr>
                      <m:t>Δ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  <m:sup/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d>
                      </m:e>
                    </m:nary>
                    <m:r>
                      <a:rPr lang="en-US" sz="2000" i="1"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000" dirty="0">
                  <a:ea typeface="Cambria Math"/>
                </a:endParaRPr>
              </a:p>
              <a:p>
                <a:pPr marL="0" indent="0" algn="l" rtl="0">
                  <a:buNone/>
                </a:pPr>
                <a:endParaRPr lang="en-US" sz="700" dirty="0">
                  <a:ea typeface="Cambria Math"/>
                </a:endParaRPr>
              </a:p>
              <a:p>
                <a:pPr marL="0" indent="0" algn="l" rtl="0">
                  <a:buNone/>
                </a:pPr>
                <a:r>
                  <a:rPr lang="en-US" sz="2000" dirty="0">
                    <a:ea typeface="Cambria Math"/>
                  </a:rPr>
                  <a:t> </a:t>
                </a:r>
                <a:r>
                  <a:rPr lang="en-US" sz="2000" dirty="0" err="1">
                    <a:ea typeface="Cambria Math"/>
                  </a:rPr>
                  <a:t>Dirichlet</a:t>
                </a:r>
                <a:r>
                  <a:rPr lang="en-US" sz="2000" dirty="0">
                    <a:ea typeface="Cambria Math"/>
                  </a:rPr>
                  <a:t>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>
                        <a:latin typeface="Cambria Math" panose="02040503050406030204" pitchFamily="18" charset="0"/>
                        <a:ea typeface="Cambria Math"/>
                      </a:rPr>
                      <m:t>Δ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  <a:ea typeface="Cambria Math"/>
                      </a:rPr>
                      <m:t>≪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2000" dirty="0">
                  <a:ea typeface="Cambria Math"/>
                </a:endParaRPr>
              </a:p>
              <a:p>
                <a:pPr marL="0" indent="0" algn="l" rtl="0">
                  <a:buNone/>
                </a:pPr>
                <a:r>
                  <a:rPr lang="en-US" sz="2000" dirty="0">
                    <a:ea typeface="Cambria Math"/>
                  </a:rPr>
                  <a:t> </a:t>
                </a:r>
                <a:r>
                  <a:rPr lang="en-US" sz="2000" dirty="0" err="1">
                    <a:ea typeface="Cambria Math"/>
                  </a:rPr>
                  <a:t>Voronoi</a:t>
                </a:r>
                <a:r>
                  <a:rPr lang="en-US" sz="2000" dirty="0">
                    <a:ea typeface="Cambria Math"/>
                  </a:rPr>
                  <a:t> (1903):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>
                        <a:latin typeface="Cambria Math" panose="02040503050406030204" pitchFamily="18" charset="0"/>
                        <a:ea typeface="Cambria Math"/>
                      </a:rPr>
                      <m:t>Δ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  <a:ea typeface="Cambria Math"/>
                      </a:rPr>
                      <m:t>≪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𝜖</m:t>
                        </m:r>
                      </m:sup>
                    </m:sSup>
                  </m:oMath>
                </a14:m>
                <a:endParaRPr lang="en-US" sz="2000" dirty="0">
                  <a:ea typeface="Cambria Math"/>
                </a:endParaRPr>
              </a:p>
              <a:p>
                <a:pPr marL="0" indent="0" algn="l" rtl="0">
                  <a:buNone/>
                </a:pPr>
                <a:r>
                  <a:rPr lang="en-US" sz="2000" dirty="0">
                    <a:ea typeface="Cambria Math"/>
                  </a:rPr>
                  <a:t> Huxley (2003):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>
                        <a:latin typeface="Cambria Math" panose="02040503050406030204" pitchFamily="18" charset="0"/>
                        <a:ea typeface="Cambria Math"/>
                      </a:rPr>
                      <m:t>Δ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/>
                        <a:ea typeface="Cambria Math"/>
                      </a:rPr>
                      <m:t>≪</m:t>
                    </m:r>
                    <m:sSup>
                      <m:sSup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131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416</m:t>
                            </m:r>
                          </m:den>
                        </m:f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𝜖</m:t>
                        </m:r>
                      </m:sup>
                    </m:sSup>
                  </m:oMath>
                </a14:m>
                <a:endParaRPr lang="en-US" sz="1800" dirty="0" smtClean="0">
                  <a:ea typeface="Cambria Math"/>
                </a:endParaRPr>
              </a:p>
              <a:p>
                <a:pPr marL="0" indent="0" algn="l" rtl="0">
                  <a:buNone/>
                </a:pPr>
                <a:endParaRPr lang="en-US" sz="1600" b="1" u="sng" dirty="0" smtClean="0"/>
              </a:p>
              <a:p>
                <a:pPr marL="0" indent="0" algn="l" rtl="0">
                  <a:buNone/>
                </a:pPr>
                <a:endParaRPr lang="en-US" sz="800" b="1" u="sng" dirty="0" smtClean="0"/>
              </a:p>
              <a:p>
                <a:pPr marL="0" indent="0" algn="l" rtl="0">
                  <a:buNone/>
                </a:pPr>
                <a:r>
                  <a:rPr lang="en-US" sz="2000" b="1" dirty="0" smtClean="0">
                    <a:ea typeface="Cambria Math"/>
                  </a:rPr>
                  <a:t>Problem (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Divisor function in short </a:t>
                </a:r>
                <a:r>
                  <a:rPr lang="en-US" sz="2000" dirty="0" smtClean="0">
                    <a:solidFill>
                      <a:schemeClr val="accent4"/>
                    </a:solidFill>
                  </a:rPr>
                  <a:t>intervals</a:t>
                </a:r>
                <a:r>
                  <a:rPr lang="en-US" sz="2000" dirty="0" smtClean="0">
                    <a:solidFill>
                      <a:srgbClr val="6600CC"/>
                    </a:solidFill>
                  </a:rPr>
                  <a:t>)</a:t>
                </a:r>
                <a:r>
                  <a:rPr lang="en-US" sz="2000" b="1" dirty="0" smtClean="0">
                    <a:ea typeface="Cambria Math"/>
                  </a:rPr>
                  <a:t>: </a:t>
                </a:r>
                <a:endParaRPr lang="en-US" sz="2000" b="1" dirty="0">
                  <a:ea typeface="Cambria Math"/>
                </a:endParaRPr>
              </a:p>
              <a:p>
                <a:pPr marL="0" indent="0" algn="l" rtl="0">
                  <a:buNone/>
                </a:pPr>
                <a:r>
                  <a:rPr lang="en-US" sz="2000" dirty="0">
                    <a:ea typeface="Cambria Math"/>
                  </a:rPr>
                  <a:t>The limiting distribution of </a:t>
                </a:r>
                <a14:m>
                  <m:oMath xmlns:m="http://schemas.openxmlformats.org/officeDocument/2006/math">
                    <m:r>
                      <a:rPr lang="en-GB" sz="2000">
                        <a:latin typeface="Cambria Math"/>
                        <a:ea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GB" sz="20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US" sz="200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mbria Math"/>
                          </a:rPr>
                          <m:t>&lt;</m:t>
                        </m:r>
                        <m:r>
                          <m:rPr>
                            <m:brk m:alnAt="7"/>
                          </m:rPr>
                          <a:rPr lang="en-GB" sz="2000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  <m:r>
                          <a:rPr lang="en-GB" sz="2000">
                            <a:latin typeface="Cambria Math" panose="02040503050406030204" pitchFamily="18" charset="0"/>
                            <a:ea typeface="Cambria Math"/>
                          </a:rPr>
                          <m:t>≤</m:t>
                        </m:r>
                        <m:r>
                          <a:rPr lang="en-GB" sz="200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sub>
                      <m:sup/>
                      <m:e>
                        <m:r>
                          <a:rPr lang="en-GB" sz="2000">
                            <a:latin typeface="Cambria Math" panose="02040503050406030204" pitchFamily="18" charset="0"/>
                            <a:ea typeface="Cambria Math"/>
                          </a:rPr>
                          <m:t>𝑑</m:t>
                        </m:r>
                        <m:r>
                          <a:rPr lang="en-GB" sz="2000"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en-GB" sz="2000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  <m:r>
                          <a:rPr lang="en-GB" sz="2000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>
                    <a:ea typeface="Cambria Math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/>
                      </a:rPr>
                      <m:t>𝑋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/>
                      </a:rPr>
                      <m:t>→∞</m:t>
                    </m:r>
                  </m:oMath>
                </a14:m>
                <a:r>
                  <a:rPr lang="en-US" sz="2000" dirty="0" smtClean="0">
                    <a:ea typeface="Cambria Math"/>
                  </a:rPr>
                  <a:t>.</a:t>
                </a:r>
              </a:p>
              <a:p>
                <a:pPr marL="0" indent="0" algn="l" rtl="0">
                  <a:buNone/>
                </a:pPr>
                <a:endParaRPr lang="en-US" sz="800" dirty="0">
                  <a:ea typeface="Cambria Math"/>
                </a:endParaRPr>
              </a:p>
              <a:p>
                <a:pPr marL="0" indent="0" algn="l" rtl="0">
                  <a:buNone/>
                </a:pPr>
                <a:r>
                  <a:rPr lang="en-US" sz="2000" b="1" dirty="0">
                    <a:ea typeface="Cambria Math"/>
                  </a:rPr>
                  <a:t>The trivial range:</a:t>
                </a:r>
                <a:r>
                  <a:rPr lang="en-US" sz="2200" b="1" dirty="0" smtClean="0"/>
                  <a:t> </a:t>
                </a:r>
                <a:r>
                  <a:rPr lang="en-US" sz="2000" dirty="0">
                    <a:ea typeface="Cambria Math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mbria Math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2000" dirty="0"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/>
                      </a:rPr>
                      <m:t>𝜃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  <a:ea typeface="Cambria Math"/>
                          </a:rPr>
                          <m:t>131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  <a:ea typeface="Cambria Math"/>
                          </a:rPr>
                          <m:t>416</m:t>
                        </m:r>
                      </m:den>
                    </m:f>
                  </m:oMath>
                </a14:m>
                <a:r>
                  <a:rPr lang="en-US" sz="2000" dirty="0">
                    <a:ea typeface="Cambria Math"/>
                  </a:rPr>
                  <a:t>  , as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/>
                      </a:rPr>
                      <m:t>𝑋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/>
                      </a:rPr>
                      <m:t>→∞</m:t>
                    </m:r>
                  </m:oMath>
                </a14:m>
                <a:endParaRPr lang="en-US" sz="20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&lt;</m:t>
                          </m:r>
                          <m:r>
                            <m:rPr>
                              <m:brk m:alnAt="7"/>
                            </m:rPr>
                            <a:rPr lang="en-GB" sz="200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  <a:ea typeface="Cambria Math"/>
                            </a:rPr>
                            <m:t>≤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GB" sz="200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sz="2000">
                          <a:latin typeface="Cambria Math" panose="02040503050406030204" pitchFamily="18" charset="0"/>
                          <a:ea typeface="Cambria Math"/>
                        </a:rPr>
                        <m:t>~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𝑋</m:t>
                          </m:r>
                        </m:e>
                      </m:d>
                      <m:func>
                        <m:func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/>
                            </a:rPr>
                            <m:t>𝑋</m:t>
                          </m:r>
                        </m:e>
                      </m:func>
                    </m:oMath>
                  </m:oMathPara>
                </a14:m>
                <a:endParaRPr lang="en-US" sz="2000" dirty="0">
                  <a:ea typeface="Cambria Math"/>
                </a:endParaRPr>
              </a:p>
              <a:p>
                <a:pPr marL="0" indent="0" algn="l" rtl="0">
                  <a:buNone/>
                </a:pPr>
                <a:endParaRPr lang="en-US" sz="2200" b="1" dirty="0" smtClean="0"/>
              </a:p>
              <a:p>
                <a:pPr marL="0" indent="0" algn="l" rtl="0">
                  <a:buNone/>
                </a:pPr>
                <a:endParaRPr lang="en-US" sz="2200" dirty="0"/>
              </a:p>
              <a:p>
                <a:pPr marL="0" indent="0" algn="l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0600"/>
                <a:ext cx="8229600" cy="5638800"/>
              </a:xfrm>
              <a:blipFill rotWithShape="1">
                <a:blip r:embed="rId2"/>
                <a:stretch>
                  <a:fillRect l="-815" t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85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The Divisor function in short intervals</a:t>
            </a:r>
            <a:endParaRPr lang="he-IL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endParaRPr lang="en-US" sz="2200" b="1" u="sng" dirty="0" smtClean="0"/>
              </a:p>
              <a:p>
                <a:pPr marL="0" indent="0">
                  <a:buNone/>
                </a:pPr>
                <a:r>
                  <a:rPr lang="en-US" sz="2200" b="1" dirty="0" smtClean="0"/>
                  <a:t>Define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             </m:t>
                    </m:r>
                    <m:r>
                      <m:rPr>
                        <m:sty m:val="p"/>
                      </m:rPr>
                      <a:rPr lang="en-GB" sz="2400" i="1">
                        <a:latin typeface="Cambria Math"/>
                        <a:ea typeface="Cambria Math"/>
                      </a:rPr>
                      <m:t>Δ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2400" i="1" dirty="0">
                    <a:latin typeface="Cambria Math"/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i="1">
                        <a:latin typeface="Cambria Math"/>
                        <a:ea typeface="Cambria Math"/>
                      </a:rPr>
                      <m:t>Δ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GB" sz="2400" i="1">
                        <a:latin typeface="Cambria Math"/>
                        <a:ea typeface="Cambria Math"/>
                      </a:rPr>
                      <m:t>Δ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2400" i="1" dirty="0">
                  <a:latin typeface="Cambria Math"/>
                  <a:ea typeface="Cambria Math"/>
                </a:endParaRPr>
              </a:p>
              <a:p>
                <a:pPr marL="0" indent="0" algn="l" rtl="0">
                  <a:buNone/>
                </a:pPr>
                <a:endParaRPr lang="en-US" sz="2200" b="1" dirty="0" smtClean="0"/>
              </a:p>
              <a:p>
                <a:pPr marL="0" indent="0" algn="l" rtl="0">
                  <a:buNone/>
                </a:pPr>
                <a:r>
                  <a:rPr lang="en-US" sz="2200" b="1" dirty="0" err="1" smtClean="0"/>
                  <a:t>Ivic</a:t>
                </a:r>
                <a:r>
                  <a:rPr lang="en-US" sz="2200" b="1" dirty="0" smtClean="0"/>
                  <a:t> </a:t>
                </a:r>
                <a:r>
                  <a:rPr lang="en-US" sz="2200" b="1" dirty="0"/>
                  <a:t>(2009): </a:t>
                </a:r>
                <a:r>
                  <a:rPr lang="en-US" sz="2200" dirty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20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2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endParaRPr lang="en-US" sz="2200" dirty="0" smtClean="0"/>
              </a:p>
              <a:p>
                <a:pPr marL="0" indent="0" algn="l" rtl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𝑋</m:t>
                        </m:r>
                      </m:den>
                    </m:f>
                    <m:nary>
                      <m:naryPr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GB" sz="2000" i="1">
                                    <a:latin typeface="Cambria Math"/>
                                    <a:ea typeface="Cambria Math"/>
                                  </a:rPr>
                                  <m:t>Δ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;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𝐻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𝐻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func>
                          </m:e>
                        </m:func>
                        <m:r>
                          <a:rPr lang="en-US" sz="20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200" dirty="0" smtClean="0"/>
              </a:p>
              <a:p>
                <a:pPr marL="0" indent="0" algn="l" rtl="0">
                  <a:buNone/>
                </a:pPr>
                <a:endParaRPr lang="en-US" sz="2200" dirty="0"/>
              </a:p>
              <a:p>
                <a:pPr marL="0" indent="0" algn="l" rtl="0">
                  <a:buNone/>
                </a:pPr>
                <a:r>
                  <a:rPr lang="en-US" sz="2200" dirty="0"/>
                  <a:t>   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200" dirty="0"/>
                  <a:t> a certain cubic polynomial. </a:t>
                </a:r>
              </a:p>
              <a:p>
                <a:pPr marL="0" indent="0" algn="just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The generalized Divisor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181600"/>
              </a:xfrm>
            </p:spPr>
            <p:txBody>
              <a:bodyPr/>
              <a:lstStyle/>
              <a:p>
                <a:pPr marL="0" indent="0" algn="l" rtl="0">
                  <a:buNone/>
                </a:pPr>
                <a:endParaRPr lang="en-US" sz="1100" dirty="0"/>
              </a:p>
              <a:p>
                <a:pPr marL="0" indent="0" algn="l" rtl="0">
                  <a:buNone/>
                </a:pPr>
                <a:r>
                  <a:rPr lang="en-US" sz="2000" dirty="0" smtClean="0"/>
                  <a:t>The </a:t>
                </a:r>
                <a:r>
                  <a:rPr lang="en-US" sz="2000" b="1" dirty="0" smtClean="0"/>
                  <a:t>k-</a:t>
                </a:r>
                <a:r>
                  <a:rPr lang="en-US" sz="2000" b="1" dirty="0" err="1" smtClean="0"/>
                  <a:t>th</a:t>
                </a:r>
                <a:r>
                  <a:rPr lang="en-US" sz="2000" b="1" dirty="0" smtClean="0"/>
                  <a:t> divisor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000" dirty="0" smtClean="0"/>
                  <a:t> :</a:t>
                </a:r>
              </a:p>
              <a:p>
                <a:pPr marL="0" indent="0" algn="l" rtl="0">
                  <a:buNone/>
                </a:pPr>
                <a:endParaRPr lang="en-US" sz="500" dirty="0" smtClean="0"/>
              </a:p>
              <a:p>
                <a:pPr marL="0" indent="0" algn="ctr" rtl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≔#{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:    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     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  <a:ea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pPr marL="0" indent="0" algn="l" rtl="0">
                  <a:buNone/>
                </a:pPr>
                <a:endParaRPr lang="en-US" sz="600" b="0" dirty="0" smtClean="0">
                  <a:ea typeface="Cambria Math"/>
                </a:endParaRPr>
              </a:p>
              <a:p>
                <a:pPr marL="0" indent="0" algn="l" rtl="0">
                  <a:buNone/>
                </a:pPr>
                <a:r>
                  <a:rPr lang="en-US" sz="2000" dirty="0">
                    <a:ea typeface="Cambria Math"/>
                  </a:rPr>
                  <a:t>The classical divisor function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sz="2000" dirty="0">
                    <a:ea typeface="Cambria Math"/>
                  </a:rPr>
                  <a:t>  being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000" dirty="0">
                  <a:ea typeface="Cambria Math"/>
                </a:endParaRPr>
              </a:p>
              <a:p>
                <a:pPr marL="0" indent="0" algn="l" rtl="0">
                  <a:buNone/>
                </a:pPr>
                <a:endParaRPr lang="en-US" sz="800" b="0" dirty="0" smtClean="0">
                  <a:ea typeface="Cambria Math"/>
                </a:endParaRPr>
              </a:p>
              <a:p>
                <a:pPr marL="0" indent="0" algn="l" rtl="0">
                  <a:buNone/>
                </a:pPr>
                <a:r>
                  <a:rPr lang="en-US" sz="2000" b="1" u="sng" dirty="0" smtClean="0">
                    <a:ea typeface="Cambria Math"/>
                  </a:rPr>
                  <a:t>Example:</a:t>
                </a:r>
                <a:r>
                  <a:rPr lang="en-US" sz="2000" dirty="0" smtClean="0">
                    <a:ea typeface="Cambria Math"/>
                  </a:rPr>
                  <a:t> for a prime number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 smtClean="0">
                    <a:ea typeface="Cambria Math"/>
                  </a:rPr>
                  <a:t>, </a:t>
                </a:r>
              </a:p>
              <a:p>
                <a:pPr marL="0" indent="0" algn="l" rtl="0">
                  <a:buNone/>
                </a:pPr>
                <a:endParaRPr lang="en-US" sz="600" dirty="0" smtClean="0">
                  <a:ea typeface="Cambria Math"/>
                </a:endParaRPr>
              </a:p>
              <a:p>
                <a:pPr marL="0" indent="0" algn="ctr" rtl="0">
                  <a:buNone/>
                </a:pPr>
                <a:r>
                  <a:rPr lang="en-US" sz="2000" dirty="0" smtClean="0"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>
                    <a:ea typeface="Cambria Math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#{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</a:rPr>
                      <m:t>:   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,      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sz="200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/>
                        <a:ea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 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/>
                      </a:rPr>
                      <m:t>0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GB" sz="2000" dirty="0" smtClean="0">
                  <a:ea typeface="Cambria Math"/>
                </a:endParaRPr>
              </a:p>
              <a:p>
                <a:pPr marL="0" indent="0" algn="l" rtl="0">
                  <a:buNone/>
                </a:pPr>
                <a:endParaRPr lang="en-GB" sz="600" dirty="0" smtClean="0">
                  <a:ea typeface="Cambria Math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 smtClean="0">
                  <a:ea typeface="Cambria Math"/>
                </a:endParaRPr>
              </a:p>
              <a:p>
                <a:pPr marL="0" indent="0" algn="l" rtl="0">
                  <a:buNone/>
                </a:pPr>
                <a:endParaRPr lang="en-US" sz="1600" dirty="0" smtClean="0">
                  <a:ea typeface="Cambria Math"/>
                </a:endParaRPr>
              </a:p>
              <a:p>
                <a:pPr marL="0" indent="0" algn="l" rtl="0">
                  <a:buNone/>
                </a:pPr>
                <a:r>
                  <a:rPr lang="en-US" sz="2000" b="1" dirty="0">
                    <a:ea typeface="Cambria Math"/>
                  </a:rPr>
                  <a:t>Generalization of </a:t>
                </a:r>
                <a:r>
                  <a:rPr lang="en-US" sz="2000" b="1" dirty="0" err="1">
                    <a:ea typeface="Cambria Math"/>
                  </a:rPr>
                  <a:t>Dirichlet</a:t>
                </a:r>
                <a:r>
                  <a:rPr lang="en-US" sz="2000" b="1" dirty="0">
                    <a:ea typeface="Cambria Math"/>
                  </a:rPr>
                  <a:t> ‘s divisor problem: </a:t>
                </a:r>
              </a:p>
              <a:p>
                <a:pPr marL="0" indent="0" algn="l" rtl="0">
                  <a:buNone/>
                </a:pPr>
                <a:endParaRPr lang="en-US" sz="800" b="1" dirty="0">
                  <a:ea typeface="Cambria Math"/>
                </a:endParaRPr>
              </a:p>
              <a:p>
                <a:pPr marL="0" indent="0" algn="l" rtl="0">
                  <a:buNone/>
                </a:pPr>
                <a:r>
                  <a:rPr lang="en-US" sz="2000" b="1" dirty="0">
                    <a:ea typeface="Cambria Math"/>
                  </a:rPr>
                  <a:t>            </a:t>
                </a:r>
                <a:r>
                  <a:rPr lang="en-US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  <a:ea typeface="Cambria Math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d>
                      </m:e>
                    </m:nary>
                    <m:r>
                      <a:rPr lang="en-US" sz="2000">
                        <a:latin typeface="Cambria Math"/>
                        <a:ea typeface="Cambria Math"/>
                      </a:rPr>
                      <m:t>−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GB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/>
                  <a:t>,</a:t>
                </a:r>
              </a:p>
              <a:p>
                <a:pPr marL="0" indent="0" algn="l" rtl="0">
                  <a:buNone/>
                </a:pPr>
                <a:endParaRPr lang="en-US" sz="800" dirty="0"/>
              </a:p>
              <a:p>
                <a:pPr marL="0" indent="0" algn="l" rtl="0">
                  <a:buNone/>
                </a:pPr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is a certain polynomial of degree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 algn="l" rtl="0">
                  <a:buNone/>
                </a:pPr>
                <a:endParaRPr lang="en-US" sz="2000" dirty="0">
                  <a:ea typeface="Cambria Math"/>
                </a:endParaRPr>
              </a:p>
              <a:p>
                <a:pPr marL="0" indent="0" algn="l" rtl="0">
                  <a:buNone/>
                </a:pPr>
                <a:endParaRPr lang="en-US" sz="200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181600"/>
              </a:xfrm>
              <a:blipFill rotWithShape="1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47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The generalized Divisor function in short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sz="2000" b="1" dirty="0" smtClean="0"/>
                  <a:t>Lester </a:t>
                </a:r>
                <a:r>
                  <a:rPr lang="en-US" sz="2000" b="1" dirty="0"/>
                  <a:t>(2015):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𝐻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2000" dirty="0" smtClean="0"/>
                  <a:t>,</a:t>
                </a:r>
                <a:r>
                  <a:rPr lang="en-GB" sz="20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sz="2000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then (assuming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𝐿𝑖𝑛𝑑𝑒𝑙</m:t>
                    </m:r>
                    <m:acc>
                      <m:accPr>
                        <m:chr m:val="̈"/>
                        <m:ctrlPr>
                          <a:rPr lang="en-GB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  <m:r>
                      <a:rPr lang="en-GB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 smtClean="0"/>
                  <a:t>)</a:t>
                </a:r>
                <a:r>
                  <a:rPr lang="en-US" sz="2000" dirty="0"/>
                  <a:t> </a:t>
                </a:r>
              </a:p>
              <a:p>
                <a:pPr marL="0" indent="0" algn="ctr" rtl="0">
                  <a:buNone/>
                </a:pPr>
                <a:r>
                  <a:rPr lang="en-US" sz="2000" b="1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</m:den>
                    </m:f>
                    <m:nary>
                      <m:naryPr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/>
                          </a:rPr>
                          <m:t>𝑋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GB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func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GB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0" indent="0" algn="l" rtl="0">
                  <a:buNone/>
                </a:pPr>
                <a:endParaRPr lang="en-US" sz="2000" b="1" u="sng" dirty="0"/>
              </a:p>
              <a:p>
                <a:pPr marL="0" indent="0" algn="l" rtl="0">
                  <a:buNone/>
                </a:pPr>
                <a:r>
                  <a:rPr lang="en-US" sz="2000" b="1" u="sng" dirty="0"/>
                  <a:t>Conjecture</a:t>
                </a:r>
                <a:r>
                  <a:rPr lang="en-US" sz="2000" dirty="0"/>
                  <a:t>   </a:t>
                </a:r>
                <a:r>
                  <a:rPr lang="en-US" sz="2000" b="1" dirty="0" err="1"/>
                  <a:t>J.P.Keating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B.Rodgers</a:t>
                </a:r>
                <a:r>
                  <a:rPr lang="en-US" sz="2000" b="1" dirty="0"/>
                  <a:t>, ER-G and </a:t>
                </a:r>
                <a:r>
                  <a:rPr lang="en-US" sz="2000" b="1" dirty="0" err="1"/>
                  <a:t>Z.Rudnick</a:t>
                </a:r>
                <a:r>
                  <a:rPr lang="en-US" sz="2000" b="1" dirty="0"/>
                  <a:t> (2015)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𝐻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2000" dirty="0"/>
                  <a:t>  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𝜖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b="1" dirty="0"/>
                  <a:t>, </a:t>
                </a:r>
                <a:r>
                  <a:rPr lang="en-US" sz="2000" dirty="0"/>
                  <a:t>then</a:t>
                </a:r>
              </a:p>
              <a:p>
                <a:pPr marL="0" indent="0" algn="l" rtl="0">
                  <a:buNone/>
                </a:pPr>
                <a:r>
                  <a:rPr lang="en-US" sz="2000" b="1" dirty="0"/>
                  <a:t>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</m:den>
                    </m:f>
                    <m:nary>
                      <m:naryPr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/>
                          </a:rPr>
                          <m:t>𝑋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𝑋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𝐻</m:t>
                    </m:r>
                    <m:r>
                      <a:rPr lang="en-US" sz="2000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GB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func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GB" sz="20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000" b="1" dirty="0"/>
              </a:p>
              <a:p>
                <a:pPr marL="0" indent="0" algn="l" rtl="0">
                  <a:buNone/>
                </a:pPr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GB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a piecewise polynomial function in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of degree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endParaRPr lang="en-GB" sz="2400" dirty="0">
                  <a:ea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3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Function 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51054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1">
                                <a:lumMod val="9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>
                            <a:solidFill>
                              <a:schemeClr val="accent1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n-US" sz="2200">
                            <a:solidFill>
                              <a:schemeClr val="accent1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1">
                        <a:lumMod val="90000"/>
                      </a:schemeClr>
                    </a:solidFill>
                    <a:ea typeface="Cambria Math"/>
                  </a:rPr>
                  <a:t> </a:t>
                </a:r>
                <a:r>
                  <a:rPr lang="en-US" sz="2200" dirty="0" smtClean="0">
                    <a:ea typeface="Cambria Math"/>
                  </a:rPr>
                  <a:t>a </a:t>
                </a:r>
                <a:r>
                  <a:rPr lang="en-US" sz="2200" dirty="0">
                    <a:ea typeface="Cambria Math"/>
                  </a:rPr>
                  <a:t>finite field (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  <a:ea typeface="Cambria Math"/>
                      </a:rPr>
                      <m:t>𝑞</m:t>
                    </m:r>
                  </m:oMath>
                </a14:m>
                <a:r>
                  <a:rPr lang="en-US" sz="2200" dirty="0">
                    <a:ea typeface="Cambria Math"/>
                  </a:rPr>
                  <a:t> is a power of </a:t>
                </a:r>
                <a:r>
                  <a:rPr lang="en-US" sz="2200" dirty="0" smtClean="0">
                    <a:ea typeface="Cambria Math"/>
                  </a:rPr>
                  <a:t>an odd prime) </a:t>
                </a:r>
              </a:p>
              <a:p>
                <a:pPr marL="0" indent="0" algn="l" rtl="0">
                  <a:buNone/>
                </a:pPr>
                <a:endParaRPr lang="en-US" sz="500" dirty="0" smtClean="0">
                  <a:ea typeface="Cambria Math"/>
                </a:endParaRP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 smtClean="0">
                            <a:solidFill>
                              <a:schemeClr val="accent1">
                                <a:lumMod val="9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1" i="1" dirty="0">
                            <a:solidFill>
                              <a:schemeClr val="accent1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𝐅</m:t>
                        </m:r>
                      </m:e>
                      <m:sub>
                        <m:r>
                          <a:rPr lang="en-US" sz="2200" b="1" i="1" dirty="0">
                            <a:solidFill>
                              <a:schemeClr val="accent1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𝐪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200" b="1" i="1" dirty="0">
                            <a:solidFill>
                              <a:schemeClr val="accent1">
                                <a:lumMod val="9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1" i="1" dirty="0">
                            <a:solidFill>
                              <a:schemeClr val="accent1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sz="2200" dirty="0" smtClean="0">
                    <a:ea typeface="Cambria Math"/>
                  </a:rPr>
                  <a:t>  the ring of polynomials with coefficients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 panose="02040503050406030204" pitchFamily="18" charset="0"/>
                            <a:ea typeface="Cambria Math"/>
                          </a:rPr>
                          <m:t>𝑭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  <a:ea typeface="Cambria Math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sz="2200" dirty="0" smtClean="0">
                    <a:ea typeface="Cambria Math"/>
                  </a:rPr>
                  <a:t>.</a:t>
                </a:r>
              </a:p>
              <a:p>
                <a:pPr marL="0" indent="0" algn="l" rtl="0">
                  <a:buNone/>
                </a:pPr>
                <a:endParaRPr lang="en-US" sz="500" dirty="0" smtClean="0">
                  <a:ea typeface="Cambria Math"/>
                </a:endParaRP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accent1">
                                <a:lumMod val="9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200" b="0" i="0" dirty="0" smtClean="0">
                            <a:solidFill>
                              <a:schemeClr val="accent1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r>
                          <a:rPr lang="en-US" sz="2200" dirty="0">
                            <a:solidFill>
                              <a:schemeClr val="accent1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𝑷</m:t>
                        </m:r>
                      </m:e>
                      <m:sub>
                        <m:r>
                          <a:rPr lang="en-US" sz="2200" dirty="0">
                            <a:solidFill>
                              <a:schemeClr val="accent1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𝒏</m:t>
                        </m:r>
                      </m:sub>
                    </m:sSub>
                    <m:r>
                      <a:rPr lang="en-US" sz="2200" b="0" i="0" dirty="0" smtClean="0">
                        <a:solidFill>
                          <a:schemeClr val="accent1">
                            <a:lumMod val="9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dirty="0">
                        <a:latin typeface="Cambria Math" panose="02040503050406030204" pitchFamily="18" charset="0"/>
                        <a:ea typeface="Cambria Math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dirty="0">
                            <a:latin typeface="Cambria Math" panose="02040503050406030204" pitchFamily="18" charset="0"/>
                            <a:ea typeface="Cambria Math"/>
                          </a:rPr>
                          <m:t>𝑓</m:t>
                        </m:r>
                        <m:r>
                          <a:rPr lang="en-US" sz="2200" dirty="0">
                            <a:latin typeface="Cambria Math" panose="02040503050406030204" pitchFamily="18" charset="0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dirty="0">
                                <a:latin typeface="Cambria Math" panose="02040503050406030204" pitchFamily="18" charset="0"/>
                                <a:ea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dirty="0">
                                <a:latin typeface="Cambria Math" panose="02040503050406030204" pitchFamily="18" charset="0"/>
                                <a:ea typeface="Cambria Math"/>
                              </a:rPr>
                              <m:t>𝑞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200" i="1" dirty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200" dirty="0">
                                <a:latin typeface="Cambria Math" panose="02040503050406030204" pitchFamily="18" charset="0"/>
                                <a:ea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US" sz="2200" dirty="0">
                            <a:latin typeface="Cambria Math" panose="02040503050406030204" pitchFamily="18" charset="0"/>
                            <a:ea typeface="Cambria Math"/>
                          </a:rPr>
                          <m:t>:</m:t>
                        </m:r>
                        <m:func>
                          <m:func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dirty="0">
                                <a:latin typeface="Cambria Math" panose="02040503050406030204" pitchFamily="18" charset="0"/>
                                <a:ea typeface="Cambria Math"/>
                              </a:rPr>
                              <m:t>deg</m:t>
                            </m:r>
                          </m:fName>
                          <m:e>
                            <m:r>
                              <a:rPr lang="en-US" sz="2200" dirty="0">
                                <a:latin typeface="Cambria Math" panose="02040503050406030204" pitchFamily="18" charset="0"/>
                                <a:ea typeface="Cambria Math"/>
                              </a:rPr>
                              <m:t>𝑓</m:t>
                            </m:r>
                            <m:r>
                              <a:rPr lang="en-US" sz="2200" dirty="0">
                                <a:latin typeface="Cambria Math" panose="02040503050406030204" pitchFamily="18" charset="0"/>
                                <a:ea typeface="Cambria Math"/>
                              </a:rPr>
                              <m:t>=</m:t>
                            </m:r>
                            <m:r>
                              <a:rPr lang="en-US" sz="2200" dirty="0">
                                <a:latin typeface="Cambria Math" panose="02040503050406030204" pitchFamily="18" charset="0"/>
                                <a:ea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 smtClean="0">
                    <a:ea typeface="Cambria Math"/>
                  </a:rPr>
                  <a:t> the set of polynomials of degree </a:t>
                </a:r>
                <a14:m>
                  <m:oMath xmlns:m="http://schemas.openxmlformats.org/officeDocument/2006/math">
                    <m:r>
                      <a:rPr lang="en-US" sz="2200" dirty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</m:oMath>
                </a14:m>
                <a:endParaRPr lang="en-US" sz="2200" dirty="0" smtClean="0">
                  <a:ea typeface="Cambria Math"/>
                </a:endParaRPr>
              </a:p>
              <a:p>
                <a:pPr marL="0" indent="0" algn="l" rtl="0">
                  <a:buNone/>
                </a:pPr>
                <a:endParaRPr lang="en-US" sz="500" dirty="0">
                  <a:ea typeface="Cambria Math"/>
                </a:endParaRP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1">
                                <a:lumMod val="9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>
                            <a:solidFill>
                              <a:schemeClr val="accent1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𝑴</m:t>
                        </m:r>
                      </m:e>
                      <m:sub>
                        <m:r>
                          <a:rPr lang="en-US" sz="2200">
                            <a:solidFill>
                              <a:schemeClr val="accent1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𝒏</m:t>
                        </m:r>
                      </m:sub>
                    </m:sSub>
                    <m:r>
                      <a:rPr lang="en-US" sz="2200" dirty="0">
                        <a:latin typeface="Cambria Math" panose="02040503050406030204" pitchFamily="18" charset="0"/>
                        <a:ea typeface="Cambria Math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dirty="0">
                            <a:latin typeface="Cambria Math" panose="02040503050406030204" pitchFamily="18" charset="0"/>
                            <a:ea typeface="Cambria Math"/>
                          </a:rPr>
                          <m:t>𝑓</m:t>
                        </m:r>
                        <m:r>
                          <a:rPr lang="en-US" sz="2200" dirty="0">
                            <a:latin typeface="Cambria Math" panose="02040503050406030204" pitchFamily="18" charset="0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dirty="0">
                                <a:latin typeface="Cambria Math" panose="02040503050406030204" pitchFamily="18" charset="0"/>
                                <a:ea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dirty="0">
                                <a:latin typeface="Cambria Math" panose="02040503050406030204" pitchFamily="18" charset="0"/>
                                <a:ea typeface="Cambria Math"/>
                              </a:rPr>
                              <m:t>𝑞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200" i="1" dirty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200" dirty="0">
                                <a:latin typeface="Cambria Math" panose="02040503050406030204" pitchFamily="18" charset="0"/>
                                <a:ea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US" sz="2200" dirty="0">
                            <a:latin typeface="Cambria Math" panose="02040503050406030204" pitchFamily="18" charset="0"/>
                            <a:ea typeface="Cambria Math"/>
                          </a:rPr>
                          <m:t>:</m:t>
                        </m:r>
                        <m:func>
                          <m:func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dirty="0">
                                <a:latin typeface="Cambria Math" panose="02040503050406030204" pitchFamily="18" charset="0"/>
                                <a:ea typeface="Cambria Math"/>
                              </a:rPr>
                              <m:t>deg</m:t>
                            </m:r>
                          </m:fName>
                          <m:e>
                            <m:r>
                              <a:rPr lang="en-US" sz="2200" dirty="0">
                                <a:latin typeface="Cambria Math" panose="02040503050406030204" pitchFamily="18" charset="0"/>
                                <a:ea typeface="Cambria Math"/>
                              </a:rPr>
                              <m:t>𝑓</m:t>
                            </m:r>
                            <m:r>
                              <a:rPr lang="en-US" sz="2200" dirty="0">
                                <a:latin typeface="Cambria Math" panose="02040503050406030204" pitchFamily="18" charset="0"/>
                                <a:ea typeface="Cambria Math"/>
                              </a:rPr>
                              <m:t>=</m:t>
                            </m:r>
                            <m:r>
                              <a:rPr lang="en-US" sz="2200" dirty="0">
                                <a:latin typeface="Cambria Math" panose="02040503050406030204" pitchFamily="18" charset="0"/>
                                <a:ea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en-US" sz="2200" dirty="0">
                            <a:latin typeface="Cambria Math" panose="02040503050406030204" pitchFamily="18" charset="0"/>
                            <a:ea typeface="Cambria Math"/>
                          </a:rPr>
                          <m:t>,  </m:t>
                        </m:r>
                        <m:r>
                          <a:rPr lang="en-US" sz="2200" dirty="0">
                            <a:latin typeface="Cambria Math" panose="02040503050406030204" pitchFamily="18" charset="0"/>
                            <a:ea typeface="Cambria Math"/>
                          </a:rPr>
                          <m:t>𝑓</m:t>
                        </m:r>
                        <m:r>
                          <a:rPr lang="en-US" sz="2200" dirty="0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  <m:r>
                          <a:rPr lang="en-US" sz="2200" dirty="0">
                            <a:latin typeface="Cambria Math" panose="02040503050406030204" pitchFamily="18" charset="0"/>
                            <a:ea typeface="Cambria Math"/>
                          </a:rPr>
                          <m:t>𝑚𝑜𝑛𝑖𝑐</m:t>
                        </m:r>
                      </m:e>
                    </m:d>
                  </m:oMath>
                </a14:m>
                <a:r>
                  <a:rPr lang="en-US" sz="2200" dirty="0">
                    <a:ea typeface="Cambria Math"/>
                  </a:rPr>
                  <a:t> </a:t>
                </a:r>
                <a:r>
                  <a:rPr lang="en-US" sz="2200" dirty="0" smtClean="0">
                    <a:ea typeface="Cambria Math"/>
                  </a:rPr>
                  <a:t>be the subset of monic polynomials.</a:t>
                </a:r>
              </a:p>
              <a:p>
                <a:pPr marL="0" indent="0" algn="l" rtl="0">
                  <a:buNone/>
                </a:pPr>
                <a:endParaRPr lang="en-US" sz="500" dirty="0">
                  <a:ea typeface="Cambria Math"/>
                </a:endParaRPr>
              </a:p>
              <a:p>
                <a:pPr marL="0" indent="0" algn="l" rtl="0">
                  <a:buNone/>
                </a:pPr>
                <a:r>
                  <a:rPr lang="en-US" sz="2200" dirty="0">
                    <a:solidFill>
                      <a:schemeClr val="accent1">
                        <a:lumMod val="90000"/>
                      </a:schemeClr>
                    </a:solidFill>
                  </a:rPr>
                  <a:t>The norm  </a:t>
                </a:r>
                <a:r>
                  <a:rPr lang="en-US" sz="2200" dirty="0" smtClean="0">
                    <a:ea typeface="Cambria Math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 panose="02040503050406030204" pitchFamily="18" charset="0"/>
                            <a:ea typeface="Cambria Math"/>
                          </a:rPr>
                          <m:t>𝑓</m:t>
                        </m:r>
                        <m:r>
                          <a:rPr lang="en-US" sz="2200">
                            <a:latin typeface="Cambria Math" panose="02040503050406030204" pitchFamily="18" charset="0"/>
                            <a:ea typeface="Cambria Math"/>
                          </a:rPr>
                          <m:t>∈</m:t>
                        </m:r>
                        <m:r>
                          <a:rPr lang="en-US" sz="2200"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  <a:ea typeface="Cambria Math"/>
                          </a:rPr>
                          <m:t>𝑞</m:t>
                        </m:r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  <a:ea typeface="Cambria Math"/>
                      </a:rPr>
                      <m:t>[</m:t>
                    </m:r>
                    <m:r>
                      <a:rPr lang="en-US" sz="2200">
                        <a:latin typeface="Cambria Math" panose="02040503050406030204" pitchFamily="18" charset="0"/>
                        <a:ea typeface="Cambria Math"/>
                      </a:rPr>
                      <m:t>𝑋</m:t>
                    </m:r>
                    <m:r>
                      <a:rPr lang="en-US" sz="2200">
                        <a:latin typeface="Cambria Math" panose="02040503050406030204" pitchFamily="18" charset="0"/>
                        <a:ea typeface="Cambria Math"/>
                      </a:rPr>
                      <m:t>]</m:t>
                    </m:r>
                  </m:oMath>
                </a14:m>
                <a:r>
                  <a:rPr lang="en-US" sz="2200" dirty="0">
                    <a:ea typeface="Cambria Math"/>
                  </a:rPr>
                  <a:t> is </a:t>
                </a:r>
                <a:r>
                  <a:rPr lang="en-US" sz="2200" dirty="0" smtClean="0">
                    <a:ea typeface="Cambria Math"/>
                  </a:rPr>
                  <a:t>defined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mbria Math"/>
                          </a:rPr>
                          <m:t>𝐟</m:t>
                        </m:r>
                      </m:e>
                    </m:d>
                    <m:r>
                      <a:rPr lang="en-GB" sz="2200" b="1">
                        <a:latin typeface="Cambria Math" panose="02040503050406030204" pitchFamily="18" charset="0"/>
                        <a:ea typeface="Cambria Math"/>
                      </a:rPr>
                      <m:t>:</m:t>
                    </m:r>
                    <m:r>
                      <a:rPr lang="en-US" sz="2200" b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mbria Math"/>
                          </a:rPr>
                          <m:t>𝐪</m:t>
                        </m:r>
                      </m:e>
                      <m:sup>
                        <m:func>
                          <m:funcPr>
                            <m:ctrlPr>
                              <a:rPr lang="en-US" sz="2200" b="1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mbria Math"/>
                              </a:rPr>
                              <m:t>𝐝𝐞𝐠</m:t>
                            </m:r>
                          </m:fName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mbria Math"/>
                              </a:rPr>
                              <m:t>𝐟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>
                    <a:ea typeface="Cambria Math"/>
                  </a:rPr>
                  <a:t> </a:t>
                </a:r>
                <a:r>
                  <a:rPr lang="en-US" sz="2200" dirty="0" smtClean="0">
                    <a:ea typeface="Cambria Math"/>
                  </a:rPr>
                  <a:t>.</a:t>
                </a:r>
              </a:p>
              <a:p>
                <a:pPr marL="0" indent="0" algn="l" rtl="0">
                  <a:buNone/>
                </a:pPr>
                <a:endParaRPr lang="en-US" sz="500" dirty="0" smtClean="0">
                  <a:ea typeface="Cambria Math"/>
                </a:endParaRPr>
              </a:p>
              <a:p>
                <a:pPr marL="0" indent="0" algn="l" rtl="0">
                  <a:buNone/>
                </a:pPr>
                <a:r>
                  <a:rPr lang="en-US" sz="2200" dirty="0" smtClean="0">
                    <a:solidFill>
                      <a:schemeClr val="accent1">
                        <a:lumMod val="90000"/>
                      </a:schemeClr>
                    </a:solidFill>
                  </a:rPr>
                  <a:t>The k-</a:t>
                </a:r>
                <a:r>
                  <a:rPr lang="en-US" sz="2200" dirty="0" err="1">
                    <a:solidFill>
                      <a:schemeClr val="accent1">
                        <a:lumMod val="90000"/>
                      </a:schemeClr>
                    </a:solidFill>
                  </a:rPr>
                  <a:t>th</a:t>
                </a:r>
                <a:r>
                  <a:rPr lang="en-US" sz="2200" dirty="0">
                    <a:solidFill>
                      <a:schemeClr val="accent1">
                        <a:lumMod val="90000"/>
                      </a:schemeClr>
                    </a:solidFill>
                  </a:rPr>
                  <a:t> divisor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accent1">
                                <a:lumMod val="9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>
                            <a:solidFill>
                              <a:schemeClr val="accent1">
                                <a:lumMod val="9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b="0" i="1">
                            <a:solidFill>
                              <a:schemeClr val="accent1">
                                <a:lumMod val="90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chemeClr val="accent1">
                                <a:lumMod val="9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>
                            <a:solidFill>
                              <a:schemeClr val="accent1">
                                <a:lumMod val="9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accent1">
                        <a:lumMod val="90000"/>
                      </a:schemeClr>
                    </a:solidFill>
                  </a:rPr>
                  <a:t> </a:t>
                </a:r>
              </a:p>
              <a:p>
                <a:pPr marL="0" indent="0" algn="l" rtl="0">
                  <a:buNone/>
                </a:pPr>
                <a:endParaRPr lang="en-US" sz="800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≔#{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/>
                        </a:rPr>
                        <m:t>:    </m:t>
                      </m:r>
                      <m:r>
                        <a:rPr lang="en-US" sz="2200" i="1">
                          <a:latin typeface="Cambria Math"/>
                        </a:rPr>
                        <m:t>𝑓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20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>
                          <a:latin typeface="Cambria Math"/>
                          <a:ea typeface="Cambria Math"/>
                        </a:rPr>
                        <m:t>,…,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𝑚𝑜𝑛𝑖𝑐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2200" b="1" dirty="0" smtClean="0">
                  <a:ea typeface="Cambria Math"/>
                </a:endParaRPr>
              </a:p>
              <a:p>
                <a:pPr marL="0" indent="0" algn="l" rtl="0">
                  <a:buNone/>
                </a:pPr>
                <a:endParaRPr lang="en-US" sz="500" b="1" dirty="0" smtClean="0">
                  <a:ea typeface="Cambria Math"/>
                </a:endParaRPr>
              </a:p>
              <a:p>
                <a:pPr marL="0" indent="0" algn="l" rtl="0">
                  <a:buNone/>
                </a:pPr>
                <a:r>
                  <a:rPr lang="en-US" sz="2200" b="1" dirty="0" smtClean="0">
                    <a:ea typeface="Cambria Math"/>
                  </a:rPr>
                  <a:t>Compare with number fields:</a:t>
                </a:r>
              </a:p>
              <a:p>
                <a:pPr marL="0" indent="0" algn="l" rtl="0">
                  <a:buNone/>
                </a:pPr>
                <a:endParaRPr lang="en-US" sz="800" b="1" dirty="0" smtClean="0">
                  <a:ea typeface="Cambria Math"/>
                </a:endParaRP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↔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b="0" dirty="0" smtClean="0">
                    <a:ea typeface="Cambria Math"/>
                  </a:rPr>
                  <a:t>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dirty="0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dirty="0" smtClean="0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↔</m:t>
                        </m:r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             </m:t>
                        </m:r>
                      </m:e>
                    </m:func>
                  </m:oMath>
                </a14:m>
                <a:r>
                  <a:rPr lang="en-US" sz="2200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↔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b="0" dirty="0" smtClean="0">
                    <a:ea typeface="Cambria Math"/>
                  </a:rPr>
                  <a:t>  </a:t>
                </a:r>
              </a:p>
              <a:p>
                <a:pPr marL="0" indent="0" algn="ctr" rtl="0">
                  <a:buNone/>
                </a:pPr>
                <a:r>
                  <a:rPr lang="en-US" sz="2200" b="0" dirty="0" smtClean="0">
                    <a:ea typeface="Cambria Math"/>
                  </a:rPr>
                  <a:t> </a:t>
                </a:r>
              </a:p>
              <a:p>
                <a:pPr marL="0" indent="0" algn="l" rtl="0">
                  <a:buNone/>
                </a:pPr>
                <a:endParaRPr lang="en-US" sz="2200" dirty="0" smtClean="0">
                  <a:ea typeface="Cambria Math"/>
                </a:endParaRPr>
              </a:p>
              <a:p>
                <a:pPr marL="0" indent="0" algn="l" rtl="0">
                  <a:buNone/>
                </a:pPr>
                <a:endParaRPr lang="en-US" sz="2200" dirty="0">
                  <a:ea typeface="Cambria Math"/>
                </a:endParaRPr>
              </a:p>
              <a:p>
                <a:pPr marL="0" indent="0" algn="l">
                  <a:buNone/>
                </a:pPr>
                <a:r>
                  <a:rPr lang="en-GB" sz="1800" dirty="0" smtClean="0">
                    <a:ea typeface="Cambria Math"/>
                  </a:rPr>
                  <a:t> </a:t>
                </a:r>
              </a:p>
              <a:p>
                <a:pPr marL="0" indent="0" algn="l">
                  <a:buNone/>
                </a:pPr>
                <a:r>
                  <a:rPr lang="en-GB" sz="1800" dirty="0" smtClean="0">
                    <a:ea typeface="Cambria Math"/>
                  </a:rPr>
                  <a:t> </a:t>
                </a:r>
                <a:endParaRPr lang="en-GB" sz="1800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5105400"/>
              </a:xfrm>
              <a:blipFill rotWithShape="1">
                <a:blip r:embed="rId3"/>
                <a:stretch>
                  <a:fillRect l="-889" t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1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קירבה">
  <a:themeElements>
    <a:clrScheme name="קירבה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קירבה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42785</TotalTime>
  <Words>3068</Words>
  <Application>Microsoft Office PowerPoint</Application>
  <PresentationFormat>‫הצגה על המסך (4:3)</PresentationFormat>
  <Paragraphs>265</Paragraphs>
  <Slides>22</Slides>
  <Notes>13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3" baseType="lpstr">
      <vt:lpstr>קירבה</vt:lpstr>
      <vt:lpstr>Arithmetic Statistics in Function Fields</vt:lpstr>
      <vt:lpstr>The Divisor function </vt:lpstr>
      <vt:lpstr>מצגת של PowerPoint</vt:lpstr>
      <vt:lpstr>מצגת של PowerPoint</vt:lpstr>
      <vt:lpstr>מצגת של PowerPoint</vt:lpstr>
      <vt:lpstr>The Divisor function in short intervals</vt:lpstr>
      <vt:lpstr>The generalized Divisor function</vt:lpstr>
      <vt:lpstr>The generalized Divisor function in short intervals</vt:lpstr>
      <vt:lpstr>Function fields</vt:lpstr>
      <vt:lpstr>Divisors in function fields</vt:lpstr>
      <vt:lpstr>Short intervals in F_q [X] </vt:lpstr>
      <vt:lpstr>Short intervals as arithmetic progressions</vt:lpstr>
      <vt:lpstr>Variance in short intervals</vt:lpstr>
      <vt:lpstr>Comparison between number field and function field results (short intervals)</vt:lpstr>
      <vt:lpstr>Ingredients of the proof</vt:lpstr>
      <vt:lpstr>The main ingredient </vt:lpstr>
      <vt:lpstr>Sketch of the proof</vt:lpstr>
      <vt:lpstr>Sketch of the proof</vt:lpstr>
      <vt:lpstr>Matrix Integral</vt:lpstr>
      <vt:lpstr>מצגת של PowerPoint</vt:lpstr>
      <vt:lpstr>מצגת של PowerPoint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Variance of  sums of the divisor function in Fq[t]</dc:title>
  <dc:creator>user</dc:creator>
  <cp:lastModifiedBy>gershon</cp:lastModifiedBy>
  <cp:revision>383</cp:revision>
  <cp:lastPrinted>2015-01-28T15:50:06Z</cp:lastPrinted>
  <dcterms:created xsi:type="dcterms:W3CDTF">2014-03-25T08:35:53Z</dcterms:created>
  <dcterms:modified xsi:type="dcterms:W3CDTF">2015-08-04T10:59:00Z</dcterms:modified>
</cp:coreProperties>
</file>