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280" r:id="rId2"/>
    <p:sldId id="266" r:id="rId3"/>
    <p:sldId id="282" r:id="rId4"/>
    <p:sldId id="283" r:id="rId5"/>
    <p:sldId id="284" r:id="rId6"/>
    <p:sldId id="285" r:id="rId7"/>
    <p:sldId id="286" r:id="rId8"/>
    <p:sldId id="287" r:id="rId9"/>
    <p:sldId id="277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4201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orient="horz" pos="255">
          <p15:clr>
            <a:srgbClr val="A4A3A4"/>
          </p15:clr>
        </p15:guide>
        <p15:guide id="6" orient="horz" pos="1026">
          <p15:clr>
            <a:srgbClr val="A4A3A4"/>
          </p15:clr>
        </p15:guide>
        <p15:guide id="7" orient="horz" pos="3884">
          <p15:clr>
            <a:srgbClr val="A4A3A4"/>
          </p15:clr>
        </p15:guide>
        <p15:guide id="8" orient="horz" pos="3385">
          <p15:clr>
            <a:srgbClr val="A4A3A4"/>
          </p15:clr>
        </p15:guide>
        <p15:guide id="9" orient="horz" pos="2704">
          <p15:clr>
            <a:srgbClr val="A4A3A4"/>
          </p15:clr>
        </p15:guide>
        <p15:guide id="10" orient="horz" pos="1207">
          <p15:clr>
            <a:srgbClr val="A4A3A4"/>
          </p15:clr>
        </p15:guide>
        <p15:guide id="11" orient="horz" pos="1525">
          <p15:clr>
            <a:srgbClr val="A4A3A4"/>
          </p15:clr>
        </p15:guide>
        <p15:guide id="12" orient="horz" pos="1480">
          <p15:clr>
            <a:srgbClr val="A4A3A4"/>
          </p15:clr>
        </p15:guide>
        <p15:guide id="13" orient="horz" pos="3067">
          <p15:clr>
            <a:srgbClr val="A4A3A4"/>
          </p15:clr>
        </p15:guide>
        <p15:guide id="14" orient="horz" pos="1979">
          <p15:clr>
            <a:srgbClr val="A4A3A4"/>
          </p15:clr>
        </p15:guide>
        <p15:guide id="15" pos="2925">
          <p15:clr>
            <a:srgbClr val="A4A3A4"/>
          </p15:clr>
        </p15:guide>
        <p15:guide id="16" pos="2835">
          <p15:clr>
            <a:srgbClr val="A4A3A4"/>
          </p15:clr>
        </p15:guide>
        <p15:guide id="17" pos="2245">
          <p15:clr>
            <a:srgbClr val="A4A3A4"/>
          </p15:clr>
        </p15:guide>
        <p15:guide id="18" pos="2154">
          <p15:clr>
            <a:srgbClr val="A4A3A4"/>
          </p15:clr>
        </p15:guide>
        <p15:guide id="19" pos="1565">
          <p15:clr>
            <a:srgbClr val="A4A3A4"/>
          </p15:clr>
        </p15:guide>
        <p15:guide id="20" pos="1474">
          <p15:clr>
            <a:srgbClr val="A4A3A4"/>
          </p15:clr>
        </p15:guide>
        <p15:guide id="21" pos="884">
          <p15:clr>
            <a:srgbClr val="A4A3A4"/>
          </p15:clr>
        </p15:guide>
        <p15:guide id="22" pos="793">
          <p15:clr>
            <a:srgbClr val="A4A3A4"/>
          </p15:clr>
        </p15:guide>
        <p15:guide id="23" pos="204">
          <p15:clr>
            <a:srgbClr val="A4A3A4"/>
          </p15:clr>
        </p15:guide>
        <p15:guide id="24" pos="3515">
          <p15:clr>
            <a:srgbClr val="A4A3A4"/>
          </p15:clr>
        </p15:guide>
        <p15:guide id="25" pos="3606">
          <p15:clr>
            <a:srgbClr val="A4A3A4"/>
          </p15:clr>
        </p15:guide>
        <p15:guide id="26" pos="4195">
          <p15:clr>
            <a:srgbClr val="A4A3A4"/>
          </p15:clr>
        </p15:guide>
        <p15:guide id="27" pos="4286">
          <p15:clr>
            <a:srgbClr val="A4A3A4"/>
          </p15:clr>
        </p15:guide>
        <p15:guide id="28" pos="4876">
          <p15:clr>
            <a:srgbClr val="A4A3A4"/>
          </p15:clr>
        </p15:guide>
        <p15:guide id="29" pos="4967">
          <p15:clr>
            <a:srgbClr val="A4A3A4"/>
          </p15:clr>
        </p15:guide>
        <p15:guide id="30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425" autoAdjust="0"/>
    <p:restoredTop sz="94556" autoAdjust="0"/>
  </p:normalViewPr>
  <p:slideViewPr>
    <p:cSldViewPr showGuides="1">
      <p:cViewPr varScale="1">
        <p:scale>
          <a:sx n="65" d="100"/>
          <a:sy n="65" d="100"/>
        </p:scale>
        <p:origin x="640" y="40"/>
      </p:cViewPr>
      <p:guideLst>
        <p:guide orient="horz" pos="1253"/>
        <p:guide orient="horz" pos="3838"/>
        <p:guide orient="horz" pos="4201"/>
        <p:guide orient="horz" pos="3294"/>
        <p:guide orient="horz" pos="255"/>
        <p:guide orient="horz" pos="1026"/>
        <p:guide orient="horz" pos="3884"/>
        <p:guide orient="horz" pos="3385"/>
        <p:guide orient="horz" pos="2704"/>
        <p:guide orient="horz" pos="1207"/>
        <p:guide orient="horz" pos="1525"/>
        <p:guide orient="horz" pos="1480"/>
        <p:guide orient="horz" pos="3067"/>
        <p:guide orient="horz" pos="1979"/>
        <p:guide pos="2925"/>
        <p:guide pos="2835"/>
        <p:guide pos="2245"/>
        <p:guide pos="2154"/>
        <p:guide pos="1565"/>
        <p:guide pos="1474"/>
        <p:guide pos="884"/>
        <p:guide pos="793"/>
        <p:guide pos="204"/>
        <p:guide pos="3515"/>
        <p:guide pos="3606"/>
        <p:guide pos="4195"/>
        <p:guide pos="4286"/>
        <p:guide pos="4876"/>
        <p:guide pos="4967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797C4-ED8E-4EA4-959C-2AEEE7E3AD08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1F910-8AA9-49D3-9D40-DBE35BDF9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589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5C22D-DB44-4084-9471-0EB64DB204F9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7F2EB-A273-4CA5-8E41-BC88C509E2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53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83"/>
            <a:ext cx="9143622" cy="685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5076825" y="1989139"/>
            <a:ext cx="4066797" cy="2663824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de-DE" dirty="0" smtClean="0"/>
              <a:t>Zuerst Bild durch klicken auf Symbol hinzufügen und anschließend in den Hintergrund stellen!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850" y="5373688"/>
            <a:ext cx="6335713" cy="792162"/>
          </a:xfrm>
        </p:spPr>
        <p:txBody>
          <a:bodyPr anchor="b">
            <a:noAutofit/>
          </a:bodyPr>
          <a:lstStyle>
            <a:lvl1pPr marL="0" indent="0" algn="l">
              <a:lnSpc>
                <a:spcPct val="110000"/>
              </a:lnSpc>
              <a:buNone/>
              <a:defRPr sz="2000" b="1" u="none" baseline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23" y="0"/>
            <a:ext cx="3689604" cy="202311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850" y="2492896"/>
            <a:ext cx="4608189" cy="2376487"/>
          </a:xfrm>
        </p:spPr>
        <p:txBody>
          <a:bodyPr bIns="82800" anchor="b">
            <a:noAutofit/>
          </a:bodyPr>
          <a:lstStyle>
            <a:lvl1pPr>
              <a:lnSpc>
                <a:spcPct val="105000"/>
              </a:lnSpc>
              <a:defRPr sz="3500" b="1" u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84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3850" y="404813"/>
            <a:ext cx="6335713" cy="5688012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5200" u="none" baseline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0" indent="0">
              <a:lnSpc>
                <a:spcPct val="100000"/>
              </a:lnSpc>
              <a:spcBef>
                <a:spcPts val="5200"/>
              </a:spcBef>
              <a:buFont typeface="Arial" panose="020B0604020202020204" pitchFamily="34" charset="0"/>
              <a:buNone/>
              <a:defRPr sz="2600" b="1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39509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3850" y="404813"/>
            <a:ext cx="6335713" cy="5688012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3500"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2pPr marL="0" indent="0">
              <a:lnSpc>
                <a:spcPct val="100000"/>
              </a:lnSpc>
              <a:spcBef>
                <a:spcPts val="3500"/>
              </a:spcBef>
              <a:buFont typeface="Arial" panose="020B0604020202020204" pitchFamily="34" charset="0"/>
              <a:buNone/>
              <a:defRPr sz="2000" b="1">
                <a:solidFill>
                  <a:schemeClr val="accent1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48718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113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283"/>
            <a:ext cx="9143622" cy="685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23" y="0"/>
            <a:ext cx="3689604" cy="202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8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rmatierungen Listenebe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TT.MM.JJJJ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lie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115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49" y="1989138"/>
            <a:ext cx="4176713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3438" y="1989138"/>
            <a:ext cx="4176712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buAutoNum type="arabicPeriod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umsplatzhalter 8"/>
          <p:cNvSpPr>
            <a:spLocks noGrp="1"/>
          </p:cNvSpPr>
          <p:nvPr>
            <p:ph type="dt" sz="half" idx="10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TT.MM.JJJJ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osse Headline – Textfolie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6335713" cy="1224136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095625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653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rosse Headline – 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3"/>
            <a:ext cx="6335713" cy="1224111"/>
          </a:xfrm>
        </p:spPr>
        <p:txBody>
          <a:bodyPr/>
          <a:lstStyle>
            <a:lvl1pPr>
              <a:defRPr lang="de-DE" sz="3500" b="1" u="sng" kern="1200" baseline="0" dirty="0" smtClean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849" y="1989138"/>
            <a:ext cx="4176713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 marL="0" indent="0">
              <a:buFont typeface="Arial" panose="020B0604020202020204" pitchFamily="34" charset="0"/>
              <a:buNone/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3438" y="1989138"/>
            <a:ext cx="4176712" cy="4103687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4319810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umsplatzhalter 8"/>
          <p:cNvSpPr>
            <a:spLocks noGrp="1"/>
          </p:cNvSpPr>
          <p:nvPr>
            <p:ph type="dt" sz="half" idx="10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131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6"/>
          </p:nvPr>
        </p:nvSpPr>
        <p:spPr>
          <a:xfrm>
            <a:off x="4643437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7"/>
          </p:nvPr>
        </p:nvSpPr>
        <p:spPr>
          <a:xfrm>
            <a:off x="4643759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9518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sse Headline – Bild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04663"/>
            <a:ext cx="6335713" cy="1224111"/>
          </a:xfrm>
        </p:spPr>
        <p:txBody>
          <a:bodyPr/>
          <a:lstStyle>
            <a:lvl1pPr>
              <a:defRPr lang="de-DE" sz="3500" b="1" u="sng" kern="1200" baseline="0" dirty="0" smtClean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13" name="Bildplatzhalter 6"/>
          <p:cNvSpPr>
            <a:spLocks noGrp="1"/>
          </p:cNvSpPr>
          <p:nvPr>
            <p:ph type="pic" sz="quarter" idx="16"/>
          </p:nvPr>
        </p:nvSpPr>
        <p:spPr>
          <a:xfrm>
            <a:off x="4643437" y="1989139"/>
            <a:ext cx="4177035" cy="2736006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7"/>
          </p:nvPr>
        </p:nvSpPr>
        <p:spPr>
          <a:xfrm>
            <a:off x="4643759" y="4869160"/>
            <a:ext cx="4176713" cy="1223665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0267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3528" y="1"/>
            <a:ext cx="8496622" cy="5084762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323850" y="5229225"/>
            <a:ext cx="6335713" cy="863601"/>
          </a:xfrm>
        </p:spPr>
        <p:txBody>
          <a:bodyPr/>
          <a:lstStyle>
            <a:lvl1pPr>
              <a:defRPr u="sng" baseline="0">
                <a:solidFill>
                  <a:schemeClr val="tx1"/>
                </a:solidFill>
                <a:uFill>
                  <a:solidFill>
                    <a:schemeClr val="accent1"/>
                  </a:solidFill>
                </a:uFill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1429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404664"/>
            <a:ext cx="6335713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1988840"/>
            <a:ext cx="8496300" cy="41039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323850" y="6408378"/>
            <a:ext cx="849662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4438" y="6453336"/>
            <a:ext cx="3959770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 der Präsentation [Einfügen über Kopf- und Fußzeile]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23850" y="6453336"/>
            <a:ext cx="935038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fld id="{C05EE493-AD2E-4872-B2F6-8F12A747F0A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Datumsplatzhalter 8"/>
          <p:cNvSpPr>
            <a:spLocks noGrp="1"/>
          </p:cNvSpPr>
          <p:nvPr>
            <p:ph type="dt" sz="half" idx="2"/>
          </p:nvPr>
        </p:nvSpPr>
        <p:spPr>
          <a:xfrm>
            <a:off x="1403350" y="6453336"/>
            <a:ext cx="936626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TT.MM.JJJJ</a:t>
            </a:r>
            <a:endParaRPr lang="de-DE" dirty="0"/>
          </a:p>
        </p:txBody>
      </p:sp>
      <p:sp>
        <p:nvSpPr>
          <p:cNvPr id="18" name="Fußzeilenplatzhalter 4"/>
          <p:cNvSpPr txBox="1">
            <a:spLocks/>
          </p:cNvSpPr>
          <p:nvPr/>
        </p:nvSpPr>
        <p:spPr>
          <a:xfrm>
            <a:off x="5724525" y="6453336"/>
            <a:ext cx="3095947" cy="216024"/>
          </a:xfrm>
          <a:prstGeom prst="rect">
            <a:avLst/>
          </a:prstGeom>
        </p:spPr>
        <p:txBody>
          <a:bodyPr vert="horz" lIns="0" tIns="0" rIns="0" bIns="54000" rtlCol="0" anchor="b" anchorCtr="0"/>
          <a:lstStyle>
            <a:defPPr>
              <a:defRPr lang="de-DE"/>
            </a:defPPr>
            <a:lvl1pPr marL="0" algn="l" defTabSz="914400" rtl="0" eaLnBrk="1" latinLnBrk="0" hangingPunct="1">
              <a:defRPr sz="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900" dirty="0" smtClean="0"/>
              <a:t>Universität Konstanz</a:t>
            </a:r>
            <a:endParaRPr lang="de-DE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5" r:id="rId2"/>
    <p:sldLayoutId id="2147483671" r:id="rId3"/>
    <p:sldLayoutId id="2147483656" r:id="rId4"/>
    <p:sldLayoutId id="2147483657" r:id="rId5"/>
    <p:sldLayoutId id="2147483659" r:id="rId6"/>
    <p:sldLayoutId id="2147483665" r:id="rId7"/>
    <p:sldLayoutId id="2147483666" r:id="rId8"/>
    <p:sldLayoutId id="2147483667" r:id="rId9"/>
    <p:sldLayoutId id="2147483663" r:id="rId10"/>
    <p:sldLayoutId id="2147483662" r:id="rId11"/>
    <p:sldLayoutId id="2147483674" r:id="rId12"/>
    <p:sldLayoutId id="2147483673" r:id="rId13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000" b="1" u="sng" kern="1200" baseline="0">
          <a:solidFill>
            <a:schemeClr val="tx1"/>
          </a:solidFill>
          <a:uFill>
            <a:solidFill>
              <a:schemeClr val="accent1"/>
            </a:solidFill>
          </a:u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24000" indent="-32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74000" indent="-32400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+mj-lt"/>
        <a:buNone/>
        <a:defRPr sz="1600" u="sng" kern="1200" baseline="0">
          <a:solidFill>
            <a:schemeClr val="tx1"/>
          </a:solidFill>
          <a:uFill>
            <a:solidFill>
              <a:schemeClr val="accent1"/>
            </a:solidFill>
          </a:u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tabLst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5VN56jQMW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ni-konstanz.de/~krapp/" TargetMode="External"/><Relationship Id="rId2" Type="http://schemas.openxmlformats.org/officeDocument/2006/relationships/hyperlink" Target="mailto:sebastian.krapp@uni-konstanz.de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 txBox="1">
            <a:spLocks/>
          </p:cNvSpPr>
          <p:nvPr/>
        </p:nvSpPr>
        <p:spPr>
          <a:xfrm>
            <a:off x="323850" y="5373688"/>
            <a:ext cx="5256213" cy="7921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2000" b="1" u="sng" baseline="0">
                <a:uFill>
                  <a:solidFill>
                    <a:schemeClr val="accent1"/>
                  </a:solidFill>
                </a:uFill>
              </a:defRPr>
            </a:lvl1pPr>
            <a:lvl2pPr indent="0"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lnSpc>
                <a:spcPct val="110000"/>
              </a:lnSpc>
              <a:spcBef>
                <a:spcPts val="0"/>
              </a:spcBef>
              <a:buFont typeface="+mj-lt"/>
              <a:buNone/>
              <a:defRPr sz="1600" u="sng" baseline="0">
                <a:solidFill>
                  <a:schemeClr val="tx1">
                    <a:tint val="75000"/>
                  </a:schemeClr>
                </a:solidFill>
                <a:uFill>
                  <a:solidFill>
                    <a:schemeClr val="accent1"/>
                  </a:solidFill>
                </a:uFill>
              </a:defRPr>
            </a:lvl5pPr>
            <a:lvl6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/>
              <a:defRPr sz="1600" baseline="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Lothar Sebastian Krapp, </a:t>
            </a:r>
            <a:r>
              <a:rPr lang="de-DE" dirty="0" err="1" smtClean="0"/>
              <a:t>MMath</a:t>
            </a:r>
            <a:r>
              <a:rPr lang="de-DE" dirty="0" smtClean="0"/>
              <a:t> (</a:t>
            </a:r>
            <a:r>
              <a:rPr lang="de-DE" dirty="0" err="1" smtClean="0"/>
              <a:t>Oxon</a:t>
            </a:r>
            <a:r>
              <a:rPr lang="de-DE" dirty="0" smtClean="0"/>
              <a:t>)</a:t>
            </a:r>
          </a:p>
          <a:p>
            <a:r>
              <a:rPr lang="de-DE" b="0" u="none" dirty="0" smtClean="0"/>
              <a:t>EL§A Day Konstanz, 27. November 2019</a:t>
            </a:r>
            <a:endParaRPr lang="de-DE" b="0" u="none" dirty="0"/>
          </a:p>
        </p:txBody>
      </p:sp>
      <p:sp>
        <p:nvSpPr>
          <p:cNvPr id="9" name="Rechteck 8"/>
          <p:cNvSpPr>
            <a:spLocks/>
          </p:cNvSpPr>
          <p:nvPr/>
        </p:nvSpPr>
        <p:spPr>
          <a:xfrm>
            <a:off x="289615" y="4242213"/>
            <a:ext cx="4615613" cy="5749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18000" rIns="36000" bIns="18000" rtlCol="0" anchor="ctr">
            <a:spAutoFit/>
          </a:bodyPr>
          <a:lstStyle/>
          <a:p>
            <a:r>
              <a:rPr lang="de-DE" sz="3500" b="1" dirty="0">
                <a:solidFill>
                  <a:schemeClr val="tx1"/>
                </a:solidFill>
              </a:rPr>
              <a:t>k</a:t>
            </a:r>
            <a:r>
              <a:rPr lang="de-DE" sz="3500" b="1" dirty="0" smtClean="0">
                <a:solidFill>
                  <a:schemeClr val="tx1"/>
                </a:solidFill>
              </a:rPr>
              <a:t>ünstliche Intelligenz</a:t>
            </a:r>
          </a:p>
        </p:txBody>
      </p:sp>
      <p:sp>
        <p:nvSpPr>
          <p:cNvPr id="10" name="Rechteck 9"/>
          <p:cNvSpPr>
            <a:spLocks/>
          </p:cNvSpPr>
          <p:nvPr/>
        </p:nvSpPr>
        <p:spPr>
          <a:xfrm>
            <a:off x="289616" y="3666732"/>
            <a:ext cx="3663430" cy="5749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18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3500" b="1" dirty="0" smtClean="0">
                <a:solidFill>
                  <a:schemeClr val="tx1"/>
                </a:solidFill>
              </a:rPr>
              <a:t>Algorithmen und</a:t>
            </a:r>
            <a:endParaRPr lang="de-DE" sz="3500" b="1" dirty="0">
              <a:solidFill>
                <a:schemeClr val="tx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93368" y="1700808"/>
            <a:ext cx="465063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500"/>
              </a:spcBef>
              <a:buAutoNum type="romanUcPeriod"/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500"/>
              </a:spcBef>
              <a:buAutoNum type="arabicPeriod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ts val="500"/>
              </a:spcBef>
              <a:buAutoNum type="alphaLcParenR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ts val="500"/>
              </a:spcBef>
              <a:buAutoNum type="arabicParenBoth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ts val="500"/>
              </a:spcBef>
              <a:buAutoNum type="romanLcPeriod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AutoNum type="romanLcPeriod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AutoNum type="romanLcPeriod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AutoNum type="romanLcPeriod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AutoNum type="romanLcPeriod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dirty="0" smtClean="0"/>
              <a:t>Lothar Sebastian Krapp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0" dirty="0" smtClean="0"/>
              <a:t>Fachbereich Mathematik und Statistik, Universität Konstanz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0" dirty="0"/>
              <a:t>Fakultät Elektrotechnik und </a:t>
            </a:r>
            <a:r>
              <a:rPr lang="de-DE" altLang="de-DE" sz="1200" b="0" dirty="0" smtClean="0"/>
              <a:t>Informationstechnik, HTWG Konstanz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0" dirty="0"/>
              <a:t>Fakultät </a:t>
            </a:r>
            <a:r>
              <a:rPr lang="de-DE" altLang="de-DE" sz="1200" b="0" dirty="0" smtClean="0"/>
              <a:t>Wirtschaft, DHBW Ravensburg</a:t>
            </a:r>
            <a:endParaRPr lang="de-DE" altLang="de-DE" sz="1200" b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0" dirty="0" smtClean="0"/>
              <a:t>sebastian.krapp@uni-konstanz.de</a:t>
            </a:r>
            <a:endParaRPr lang="de-DE" altLang="de-DE" sz="1200" b="0" dirty="0"/>
          </a:p>
        </p:txBody>
      </p:sp>
    </p:spTree>
    <p:extLst>
      <p:ext uri="{BB962C8B-B14F-4D97-AF65-F5344CB8AC3E}">
        <p14:creationId xmlns:p14="http://schemas.microsoft.com/office/powerpoint/2010/main" val="38672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wir uns unter künstlicher Intelligenz vorstellen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1800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Algorithmen und künstliche Intelligenz</a:t>
            </a:r>
            <a:endParaRPr lang="de-DE" sz="9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5EE493-AD2E-4872-B2F6-8F12A747F0A5}" type="slidenum">
              <a:rPr lang="de-DE" sz="900" smtClean="0"/>
              <a:pPr/>
              <a:t>2</a:t>
            </a:fld>
            <a:endParaRPr lang="de-DE" sz="9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58888" y="6453336"/>
            <a:ext cx="1081386" cy="216024"/>
          </a:xfrm>
        </p:spPr>
        <p:txBody>
          <a:bodyPr/>
          <a:lstStyle/>
          <a:p>
            <a:r>
              <a:rPr lang="de-DE" sz="900" dirty="0" smtClean="0"/>
              <a:t>27. November 2019</a:t>
            </a:r>
            <a:endParaRPr lang="de-DE" sz="900" dirty="0"/>
          </a:p>
        </p:txBody>
      </p:sp>
      <p:pic>
        <p:nvPicPr>
          <p:cNvPr id="9" name="D5VN56jQMW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7544" y="1168551"/>
            <a:ext cx="8256917" cy="464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0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ein Algorithmus?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1800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Algorithmen und künstliche Intelligenz</a:t>
            </a:r>
            <a:endParaRPr lang="de-DE" sz="9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5EE493-AD2E-4872-B2F6-8F12A747F0A5}" type="slidenum">
              <a:rPr lang="de-DE" sz="900" smtClean="0"/>
              <a:pPr/>
              <a:t>3</a:t>
            </a:fld>
            <a:endParaRPr lang="de-DE" sz="9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58888" y="6453336"/>
            <a:ext cx="1081386" cy="216024"/>
          </a:xfrm>
        </p:spPr>
        <p:txBody>
          <a:bodyPr/>
          <a:lstStyle/>
          <a:p>
            <a:r>
              <a:rPr lang="de-DE" sz="900" dirty="0" smtClean="0"/>
              <a:t>27. November 2019</a:t>
            </a:r>
            <a:endParaRPr lang="de-DE" sz="9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628800"/>
            <a:ext cx="8496300" cy="4320480"/>
          </a:xfrm>
        </p:spPr>
        <p:txBody>
          <a:bodyPr/>
          <a:lstStyle/>
          <a:p>
            <a:r>
              <a:rPr lang="de-DE" dirty="0"/>
              <a:t>„Verfahren zur schrittweisen Umformung von Zeichenreihen; Rechenvorgang nach einem bestimmten [sich wiederholenden] Schema“</a:t>
            </a:r>
          </a:p>
          <a:p>
            <a:pPr lvl="1"/>
            <a:r>
              <a:rPr lang="de-DE" i="1" dirty="0"/>
              <a:t>– duden.de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„Eine präzise beschriebene Prozedur, die angewandt und systematisch zu einem Schluss geführt werden kann.“ </a:t>
            </a:r>
            <a:endParaRPr lang="de-DE" dirty="0"/>
          </a:p>
          <a:p>
            <a:pPr lvl="1"/>
            <a:r>
              <a:rPr lang="de-DE" i="1" dirty="0" smtClean="0"/>
              <a:t>– The </a:t>
            </a:r>
            <a:r>
              <a:rPr lang="de-DE" i="1" dirty="0" err="1" smtClean="0"/>
              <a:t>Concise</a:t>
            </a:r>
            <a:r>
              <a:rPr lang="de-DE" i="1" dirty="0" smtClean="0"/>
              <a:t> Oxford </a:t>
            </a:r>
            <a:r>
              <a:rPr lang="de-DE" i="1" dirty="0" err="1" smtClean="0"/>
              <a:t>Dictionary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Mathematics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r>
              <a:rPr lang="de-DE" dirty="0" smtClean="0"/>
              <a:t>„Problemlösungsverfahren </a:t>
            </a:r>
            <a:r>
              <a:rPr lang="de-DE" dirty="0"/>
              <a:t>mittels einer endlichen Folge von eindeutig bestimmten und tatsächlich durchführbaren Teilhandlungen; wird ein A. in eine für Maschinen verständliche Folge von Anweisungen codiert, dann liegt ein </a:t>
            </a:r>
            <a:r>
              <a:rPr lang="de-DE" dirty="0" smtClean="0"/>
              <a:t>Programm </a:t>
            </a:r>
            <a:r>
              <a:rPr lang="de-DE" dirty="0"/>
              <a:t>vor; A. lassen sich eindeutig </a:t>
            </a:r>
            <a:r>
              <a:rPr lang="de-DE" dirty="0" smtClean="0"/>
              <a:t>Komplexitätsklassen </a:t>
            </a:r>
            <a:r>
              <a:rPr lang="de-DE" dirty="0"/>
              <a:t>zuteilen und haben Eigenschaften wie u. a. </a:t>
            </a:r>
            <a:r>
              <a:rPr lang="de-DE" dirty="0" smtClean="0"/>
              <a:t>Determiniertheit </a:t>
            </a:r>
            <a:r>
              <a:rPr lang="de-DE" dirty="0"/>
              <a:t>oder </a:t>
            </a:r>
            <a:r>
              <a:rPr lang="de-DE" dirty="0" err="1" smtClean="0"/>
              <a:t>Finitheit</a:t>
            </a:r>
            <a:r>
              <a:rPr lang="de-DE" dirty="0" smtClean="0"/>
              <a:t> […]“</a:t>
            </a:r>
            <a:endParaRPr lang="de-DE" dirty="0"/>
          </a:p>
          <a:p>
            <a:pPr lvl="1"/>
            <a:r>
              <a:rPr lang="de-DE" i="1" dirty="0"/>
              <a:t>– </a:t>
            </a:r>
            <a:r>
              <a:rPr lang="de-DE" i="1" dirty="0" smtClean="0"/>
              <a:t>Lexikon der Informatik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074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Algorithmen als Spielregeln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1800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Algorithmen und künstliche Intelligenz</a:t>
            </a:r>
            <a:endParaRPr lang="de-DE" sz="9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5EE493-AD2E-4872-B2F6-8F12A747F0A5}" type="slidenum">
              <a:rPr lang="de-DE" sz="900" smtClean="0"/>
              <a:pPr/>
              <a:t>4</a:t>
            </a:fld>
            <a:endParaRPr lang="de-DE" sz="9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58888" y="6453336"/>
            <a:ext cx="1081386" cy="216024"/>
          </a:xfrm>
        </p:spPr>
        <p:txBody>
          <a:bodyPr/>
          <a:lstStyle/>
          <a:p>
            <a:r>
              <a:rPr lang="de-DE" sz="900" dirty="0" smtClean="0"/>
              <a:t>27. November 2019</a:t>
            </a:r>
            <a:endParaRPr lang="de-DE" sz="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323850" y="1628800"/>
                <a:ext cx="8496300" cy="4320480"/>
              </a:xfrm>
            </p:spPr>
            <p:txBody>
              <a:bodyPr/>
              <a:lstStyle/>
              <a:p>
                <a:r>
                  <a:rPr lang="de-DE" dirty="0" smtClean="0"/>
                  <a:t>Zahlenspiele</a:t>
                </a:r>
                <a:endParaRPr lang="de-DE" dirty="0"/>
              </a:p>
              <a:p>
                <a:endParaRPr lang="de-DE" dirty="0"/>
              </a:p>
              <a:p>
                <a:pPr lvl="2"/>
                <a:r>
                  <a:rPr lang="de-DE" dirty="0" smtClean="0"/>
                  <a:t>1. Starte mit einer ganzen Zahl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dirty="0" smtClean="0"/>
                  <a:t> von 1 bis 9</a:t>
                </a:r>
              </a:p>
              <a:p>
                <a:pPr lvl="2"/>
                <a:r>
                  <a:rPr lang="de-DE" dirty="0" smtClean="0"/>
                  <a:t>2. Ist die aktuelle Zahl gerade, so addiere 3. Ansonsten subtrahiere 1.</a:t>
                </a:r>
              </a:p>
              <a:p>
                <a:pPr lvl="2"/>
                <a:r>
                  <a:rPr lang="de-DE" dirty="0" smtClean="0"/>
                  <a:t>3. Wiederhole Schritt 2, bis du eine zweistellige Zahl erhältst.</a:t>
                </a:r>
              </a:p>
              <a:p>
                <a:pPr marL="0" lvl="2" indent="0">
                  <a:buNone/>
                </a:pPr>
                <a:endParaRPr lang="de-DE" dirty="0" smtClean="0"/>
              </a:p>
              <a:p>
                <a:pPr marL="0" lvl="2" indent="0">
                  <a:buNone/>
                </a:pPr>
                <a:r>
                  <a:rPr lang="de-DE" dirty="0" smtClean="0"/>
                  <a:t>7 </a:t>
                </a:r>
                <a:r>
                  <a:rPr lang="de-DE" dirty="0" smtClean="0">
                    <a:solidFill>
                      <a:schemeClr val="accent2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de-DE" dirty="0" smtClean="0">
                    <a:sym typeface="Wingdings" panose="05000000000000000000" pitchFamily="2" charset="2"/>
                  </a:rPr>
                  <a:t> 6 </a:t>
                </a:r>
                <a:r>
                  <a:rPr lang="de-DE" dirty="0" smtClean="0">
                    <a:solidFill>
                      <a:schemeClr val="accent2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 </a:t>
                </a:r>
                <a:r>
                  <a:rPr lang="de-DE" dirty="0" smtClean="0">
                    <a:sym typeface="Wingdings" panose="05000000000000000000" pitchFamily="2" charset="2"/>
                  </a:rPr>
                  <a:t>9 </a:t>
                </a:r>
                <a:r>
                  <a:rPr lang="de-DE" dirty="0" smtClean="0">
                    <a:solidFill>
                      <a:schemeClr val="accent2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de-DE" dirty="0" smtClean="0">
                    <a:sym typeface="Wingdings" panose="05000000000000000000" pitchFamily="2" charset="2"/>
                  </a:rPr>
                  <a:t> 8 </a:t>
                </a:r>
                <a:r>
                  <a:rPr lang="de-DE" dirty="0">
                    <a:solidFill>
                      <a:schemeClr val="accent2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de-DE" dirty="0" smtClean="0">
                    <a:sym typeface="Wingdings" panose="05000000000000000000" pitchFamily="2" charset="2"/>
                  </a:rPr>
                  <a:t> 11</a:t>
                </a:r>
                <a:endParaRPr lang="de-DE" dirty="0"/>
              </a:p>
              <a:p>
                <a:endParaRPr lang="de-DE" dirty="0" smtClean="0"/>
              </a:p>
              <a:p>
                <a:r>
                  <a:rPr lang="de-DE" dirty="0" smtClean="0"/>
                  <a:t>Zensurspiel</a:t>
                </a:r>
                <a:endParaRPr lang="de-DE" dirty="0"/>
              </a:p>
              <a:p>
                <a:endParaRPr lang="de-DE" dirty="0"/>
              </a:p>
              <a:p>
                <a:pPr lvl="2"/>
                <a:r>
                  <a:rPr lang="de-DE" dirty="0" smtClean="0"/>
                  <a:t>1. Starte mit einer Zeichenkette aus Buchstaben und Sonderzeichen.</a:t>
                </a:r>
              </a:p>
              <a:p>
                <a:pPr lvl="2"/>
                <a:r>
                  <a:rPr lang="de-DE" dirty="0" smtClean="0"/>
                  <a:t>2. Ersetze jede Zeichenkette </a:t>
                </a:r>
                <a:r>
                  <a:rPr lang="de-DE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h</a:t>
                </a:r>
                <a:r>
                  <a:rPr lang="de-DE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ans</a:t>
                </a:r>
                <a:r>
                  <a:rPr lang="de-DE" dirty="0" smtClean="0"/>
                  <a:t> durch die Zeichenkette </a:t>
                </a:r>
                <a:r>
                  <a:rPr lang="de-DE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****</a:t>
                </a:r>
              </a:p>
              <a:p>
                <a:pPr marL="0" lvl="2" indent="0">
                  <a:buNone/>
                </a:pPr>
                <a:endParaRPr lang="de-DE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lvl="2" indent="0">
                  <a:buNone/>
                </a:pPr>
                <a:r>
                  <a:rPr lang="de-DE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h</a:t>
                </a:r>
                <a:r>
                  <a:rPr lang="de-DE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ans</a:t>
                </a:r>
                <a:r>
                  <a:rPr lang="de-DE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flog mit </a:t>
                </a:r>
                <a:r>
                  <a:rPr lang="de-DE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lufthansa</a:t>
                </a:r>
                <a:r>
                  <a:rPr lang="de-DE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in die </a:t>
                </a:r>
                <a:r>
                  <a:rPr lang="de-DE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hansestadt</a:t>
                </a:r>
                <a:r>
                  <a:rPr lang="de-DE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de-DE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hamburg</a:t>
                </a:r>
                <a:r>
                  <a:rPr lang="de-DE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</a:t>
                </a:r>
              </a:p>
              <a:p>
                <a:pPr marL="0" lvl="2" indent="0">
                  <a:buNone/>
                </a:pPr>
                <a:r>
                  <a:rPr lang="de-DE" dirty="0"/>
                  <a:t> </a:t>
                </a:r>
                <a:endParaRPr lang="de-DE" dirty="0" smtClean="0"/>
              </a:p>
              <a:p>
                <a:pPr marL="0" lvl="2" indent="0">
                  <a:buNone/>
                </a:pPr>
                <a:endParaRPr lang="de-DE" dirty="0" smtClean="0"/>
              </a:p>
              <a:p>
                <a:pPr marL="0" lvl="2" indent="0">
                  <a:buNone/>
                </a:pPr>
                <a:r>
                  <a:rPr lang="de-DE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**** </a:t>
                </a:r>
                <a:r>
                  <a:rPr lang="de-DE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flog mit </a:t>
                </a:r>
                <a:r>
                  <a:rPr lang="de-DE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luft</a:t>
                </a:r>
                <a:r>
                  <a:rPr lang="de-DE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****a </a:t>
                </a:r>
                <a:r>
                  <a:rPr lang="de-DE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in die </a:t>
                </a:r>
                <a:r>
                  <a:rPr lang="de-DE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****</a:t>
                </a:r>
                <a:r>
                  <a:rPr lang="de-DE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estadt</a:t>
                </a:r>
                <a:r>
                  <a:rPr lang="de-DE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de-DE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hamburg</a:t>
                </a:r>
                <a:r>
                  <a:rPr lang="de-DE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850" y="1628800"/>
                <a:ext cx="8496300" cy="4320480"/>
              </a:xfrm>
              <a:blipFill>
                <a:blip r:embed="rId2"/>
                <a:stretch>
                  <a:fillRect l="-1435" t="-1269" b="-83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Gerade Verbindung mit Pfeil 19"/>
          <p:cNvCxnSpPr/>
          <p:nvPr/>
        </p:nvCxnSpPr>
        <p:spPr>
          <a:xfrm>
            <a:off x="3419872" y="5445224"/>
            <a:ext cx="0" cy="360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56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Vom Algorithmus zur künstlichen Intelligenz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1800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Algorithmen und künstliche Intelligenz</a:t>
            </a:r>
            <a:endParaRPr lang="de-DE" sz="9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5EE493-AD2E-4872-B2F6-8F12A747F0A5}" type="slidenum">
              <a:rPr lang="de-DE" sz="900" smtClean="0"/>
              <a:pPr/>
              <a:t>5</a:t>
            </a:fld>
            <a:endParaRPr lang="de-DE" sz="9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58888" y="6453336"/>
            <a:ext cx="1081386" cy="216024"/>
          </a:xfrm>
        </p:spPr>
        <p:txBody>
          <a:bodyPr/>
          <a:lstStyle/>
          <a:p>
            <a:r>
              <a:rPr lang="de-DE" sz="900" dirty="0" smtClean="0"/>
              <a:t>27. November 2019</a:t>
            </a:r>
            <a:endParaRPr lang="de-DE" sz="9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628800"/>
            <a:ext cx="8496300" cy="4320480"/>
          </a:xfrm>
        </p:spPr>
        <p:txBody>
          <a:bodyPr/>
          <a:lstStyle/>
          <a:p>
            <a:r>
              <a:rPr lang="de-DE" dirty="0" smtClean="0"/>
              <a:t>Grenzen vom „klassischen“ Algorithmus</a:t>
            </a:r>
          </a:p>
          <a:p>
            <a:endParaRPr lang="de-DE" dirty="0" smtClean="0"/>
          </a:p>
          <a:p>
            <a:pPr lvl="2"/>
            <a:r>
              <a:rPr lang="de-DE" dirty="0"/>
              <a:t>ä</a:t>
            </a:r>
            <a:r>
              <a:rPr lang="de-DE" dirty="0" smtClean="0"/>
              <a:t>ußerst spezifisches Aufgabenfeld</a:t>
            </a:r>
          </a:p>
          <a:p>
            <a:pPr lvl="2"/>
            <a:r>
              <a:rPr lang="de-DE" dirty="0"/>
              <a:t>k</a:t>
            </a:r>
            <a:r>
              <a:rPr lang="de-DE" dirty="0" smtClean="0"/>
              <a:t>ein Umgang mit Unsicherheiten </a:t>
            </a:r>
            <a:r>
              <a:rPr lang="de-DE" dirty="0"/>
              <a:t>und </a:t>
            </a:r>
            <a:r>
              <a:rPr lang="de-DE" dirty="0" err="1"/>
              <a:t>probabilistischen</a:t>
            </a:r>
            <a:r>
              <a:rPr lang="de-DE" dirty="0"/>
              <a:t> </a:t>
            </a:r>
            <a:r>
              <a:rPr lang="de-DE" dirty="0" smtClean="0"/>
              <a:t>Informationen</a:t>
            </a:r>
          </a:p>
          <a:p>
            <a:pPr lvl="2"/>
            <a:r>
              <a:rPr lang="de-DE" dirty="0" smtClean="0"/>
              <a:t>„Mit genügend Zeit sowie Speicher- und Rechenkapazität könnte ich das selber tun.“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Wann beginnt KI?</a:t>
            </a:r>
          </a:p>
          <a:p>
            <a:endParaRPr lang="de-DE" dirty="0"/>
          </a:p>
          <a:p>
            <a:pPr lvl="2"/>
            <a:r>
              <a:rPr lang="de-DE" dirty="0"/>
              <a:t>E</a:t>
            </a:r>
            <a:r>
              <a:rPr lang="de-DE" dirty="0" smtClean="0"/>
              <a:t>s werden </a:t>
            </a:r>
            <a:r>
              <a:rPr lang="de-DE" dirty="0"/>
              <a:t>Ziele und Effizienzkriterien anstelle von konkreten Prozeduren </a:t>
            </a:r>
            <a:r>
              <a:rPr lang="de-DE" dirty="0" smtClean="0"/>
              <a:t>beschrieben.</a:t>
            </a:r>
            <a:endParaRPr lang="de-D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de-DE" dirty="0" smtClean="0"/>
              <a:t>Schlüsse folgen auf Grundlage statistischer Auswertungen.</a:t>
            </a:r>
          </a:p>
          <a:p>
            <a:pPr lvl="2"/>
            <a:r>
              <a:rPr lang="de-DE" dirty="0" smtClean="0"/>
              <a:t>„Lernfähigkeit“: In verschiedenen Stadien können mit identischem Input unterschiedliche Outputs erfolgen.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894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Zahlenerkennung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1800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Algorithmen und künstliche Intelligenz</a:t>
            </a:r>
            <a:endParaRPr lang="de-DE" sz="9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5EE493-AD2E-4872-B2F6-8F12A747F0A5}" type="slidenum">
              <a:rPr lang="de-DE" sz="900" smtClean="0"/>
              <a:pPr/>
              <a:t>6</a:t>
            </a:fld>
            <a:endParaRPr lang="de-DE" sz="9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58888" y="6453336"/>
            <a:ext cx="1081386" cy="216024"/>
          </a:xfrm>
        </p:spPr>
        <p:txBody>
          <a:bodyPr/>
          <a:lstStyle/>
          <a:p>
            <a:r>
              <a:rPr lang="de-DE" sz="900" dirty="0" smtClean="0"/>
              <a:t>27. November 2019</a:t>
            </a:r>
            <a:endParaRPr lang="de-DE" sz="9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9653" y="3721161"/>
            <a:ext cx="8496300" cy="1944216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err="1" smtClean="0"/>
              <a:t>Machine</a:t>
            </a:r>
            <a:r>
              <a:rPr lang="de-DE" dirty="0" smtClean="0"/>
              <a:t> Learning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neural</a:t>
            </a:r>
            <a:r>
              <a:rPr lang="de-DE" dirty="0" smtClean="0"/>
              <a:t> Networks</a:t>
            </a:r>
          </a:p>
          <a:p>
            <a:endParaRPr lang="de-DE" dirty="0" smtClean="0"/>
          </a:p>
          <a:p>
            <a:pPr lvl="2"/>
            <a:r>
              <a:rPr lang="de-DE" dirty="0"/>
              <a:t>m</a:t>
            </a:r>
            <a:r>
              <a:rPr lang="de-DE" dirty="0" smtClean="0"/>
              <a:t>aschinelles Lernen: Nachahmen des menschlichen „Lernen aus Erfahrung“</a:t>
            </a:r>
          </a:p>
          <a:p>
            <a:pPr lvl="2"/>
            <a:r>
              <a:rPr lang="de-DE" dirty="0"/>
              <a:t>k</a:t>
            </a:r>
            <a:r>
              <a:rPr lang="de-DE" dirty="0" smtClean="0"/>
              <a:t>ünstliche neuronale Netze: Nachahmen menschlicher Denkstrukturen</a:t>
            </a:r>
          </a:p>
          <a:p>
            <a:pPr lvl="2"/>
            <a:r>
              <a:rPr lang="de-DE" dirty="0"/>
              <a:t>a</a:t>
            </a:r>
            <a:r>
              <a:rPr lang="de-DE" dirty="0" smtClean="0"/>
              <a:t>us mathematischer Sicht: statistischer Regressionsprozess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174629"/>
            <a:ext cx="248602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2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Navigation ohne und mit KI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1800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Algorithmen und künstliche Intelligenz</a:t>
            </a:r>
            <a:endParaRPr lang="de-DE" sz="9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5EE493-AD2E-4872-B2F6-8F12A747F0A5}" type="slidenum">
              <a:rPr lang="de-DE" sz="900" smtClean="0"/>
              <a:pPr/>
              <a:t>7</a:t>
            </a:fld>
            <a:endParaRPr lang="de-DE" sz="9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58888" y="6453336"/>
            <a:ext cx="1081386" cy="216024"/>
          </a:xfrm>
        </p:spPr>
        <p:txBody>
          <a:bodyPr/>
          <a:lstStyle/>
          <a:p>
            <a:r>
              <a:rPr lang="de-DE" sz="900" dirty="0" smtClean="0"/>
              <a:t>27. November 2019</a:t>
            </a:r>
            <a:endParaRPr lang="de-DE" sz="9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628800"/>
            <a:ext cx="8496300" cy="4536504"/>
          </a:xfrm>
        </p:spPr>
        <p:txBody>
          <a:bodyPr/>
          <a:lstStyle/>
          <a:p>
            <a:r>
              <a:rPr lang="de-DE" dirty="0" smtClean="0"/>
              <a:t>Klassischer Algorithmus</a:t>
            </a:r>
            <a:endParaRPr lang="de-DE" dirty="0"/>
          </a:p>
          <a:p>
            <a:endParaRPr lang="de-DE" dirty="0"/>
          </a:p>
          <a:p>
            <a:pPr lvl="2"/>
            <a:r>
              <a:rPr lang="de-DE" dirty="0"/>
              <a:t>e</a:t>
            </a:r>
            <a:r>
              <a:rPr lang="de-DE" dirty="0" smtClean="0"/>
              <a:t>ingespeichertes Straßennetz</a:t>
            </a:r>
          </a:p>
          <a:p>
            <a:pPr lvl="2"/>
            <a:r>
              <a:rPr lang="de-DE" dirty="0"/>
              <a:t>k</a:t>
            </a:r>
            <a:r>
              <a:rPr lang="de-DE" dirty="0" smtClean="0"/>
              <a:t>ürzeste Verbindung zwischen zwei Punkten</a:t>
            </a:r>
          </a:p>
          <a:p>
            <a:pPr lvl="2"/>
            <a:r>
              <a:rPr lang="de-DE" dirty="0"/>
              <a:t>g</a:t>
            </a:r>
            <a:r>
              <a:rPr lang="de-DE" dirty="0" smtClean="0"/>
              <a:t>gf. aktuelle Sperrungen</a:t>
            </a:r>
          </a:p>
          <a:p>
            <a:pPr lvl="2"/>
            <a:r>
              <a:rPr lang="de-DE" dirty="0" smtClean="0"/>
              <a:t>„Wie komme ich zum Ziel?“</a:t>
            </a:r>
          </a:p>
          <a:p>
            <a:pPr lvl="1"/>
            <a:endParaRPr lang="de-DE" dirty="0"/>
          </a:p>
          <a:p>
            <a:endParaRPr lang="de-DE" dirty="0"/>
          </a:p>
          <a:p>
            <a:r>
              <a:rPr lang="de-DE" dirty="0" smtClean="0"/>
              <a:t>„Intelligente“ Navigation</a:t>
            </a:r>
            <a:endParaRPr lang="de-DE" dirty="0"/>
          </a:p>
          <a:p>
            <a:endParaRPr lang="de-DE" dirty="0" smtClean="0"/>
          </a:p>
          <a:p>
            <a:pPr lvl="2"/>
            <a:r>
              <a:rPr lang="de-DE" dirty="0" smtClean="0"/>
              <a:t>Vernetzung verschiedener Verkehrsteilnehmer (Big Data)</a:t>
            </a:r>
          </a:p>
          <a:p>
            <a:pPr lvl="2"/>
            <a:r>
              <a:rPr lang="de-DE" dirty="0" smtClean="0"/>
              <a:t>Reaktion auf aktuelle Verkehrslage, Wetter und unvorhergesehene Ereignisse wie neue Verkehrsschilder</a:t>
            </a:r>
          </a:p>
          <a:p>
            <a:pPr lvl="2"/>
            <a:r>
              <a:rPr lang="de-DE" dirty="0" smtClean="0"/>
              <a:t>Einbezug des persönlichen Fahrverhaltens</a:t>
            </a:r>
          </a:p>
          <a:p>
            <a:pPr lvl="2"/>
            <a:r>
              <a:rPr lang="de-DE" dirty="0" smtClean="0"/>
              <a:t>„Wie komme ich in der aktuellen Situation am schnellsten/effizientesten zum Ziel?“</a:t>
            </a:r>
          </a:p>
          <a:p>
            <a:pPr lvl="2"/>
            <a:endParaRPr lang="de-DE" dirty="0" smtClean="0"/>
          </a:p>
          <a:p>
            <a:pPr lvl="2"/>
            <a:endParaRPr lang="de-DE" dirty="0" smtClean="0"/>
          </a:p>
        </p:txBody>
      </p:sp>
      <p:pic>
        <p:nvPicPr>
          <p:cNvPr id="1026" name="Picture 2" descr="https://upload.wikimedia.org/wikipedia/commons/b/b2/Navit_sdl_close_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077888"/>
            <a:ext cx="3710880" cy="278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7164288" y="3830851"/>
            <a:ext cx="13949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i="1" dirty="0" smtClean="0">
                <a:solidFill>
                  <a:schemeClr val="bg1">
                    <a:lumMod val="75000"/>
                  </a:schemeClr>
                </a:solidFill>
              </a:rPr>
              <a:t>Wikimedia </a:t>
            </a:r>
            <a:r>
              <a:rPr lang="de-DE" sz="1000" i="1" dirty="0" err="1" smtClean="0">
                <a:solidFill>
                  <a:schemeClr val="bg1">
                    <a:lumMod val="75000"/>
                  </a:schemeClr>
                </a:solidFill>
              </a:rPr>
              <a:t>Commons</a:t>
            </a:r>
            <a:endParaRPr lang="de-DE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3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Grenzen und Gefahren der künstlichen Intelligenz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1800" y="6453336"/>
            <a:ext cx="4247802" cy="216024"/>
          </a:xfrm>
        </p:spPr>
        <p:txBody>
          <a:bodyPr/>
          <a:lstStyle/>
          <a:p>
            <a:r>
              <a:rPr lang="de-DE" sz="900" dirty="0" smtClean="0"/>
              <a:t>Algorithmen und künstliche Intelligenz</a:t>
            </a:r>
            <a:endParaRPr lang="de-DE" sz="9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5EE493-AD2E-4872-B2F6-8F12A747F0A5}" type="slidenum">
              <a:rPr lang="de-DE" sz="900" smtClean="0"/>
              <a:pPr/>
              <a:t>8</a:t>
            </a:fld>
            <a:endParaRPr lang="de-DE" sz="9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58888" y="6453336"/>
            <a:ext cx="1081386" cy="216024"/>
          </a:xfrm>
        </p:spPr>
        <p:txBody>
          <a:bodyPr/>
          <a:lstStyle/>
          <a:p>
            <a:r>
              <a:rPr lang="de-DE" sz="900" dirty="0" smtClean="0"/>
              <a:t>27. November 2019</a:t>
            </a:r>
            <a:endParaRPr lang="de-DE" sz="9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628800"/>
            <a:ext cx="8496300" cy="4320480"/>
          </a:xfrm>
        </p:spPr>
        <p:txBody>
          <a:bodyPr/>
          <a:lstStyle/>
          <a:p>
            <a:r>
              <a:rPr lang="de-DE" dirty="0" smtClean="0"/>
              <a:t>Schwache KI</a:t>
            </a:r>
          </a:p>
          <a:p>
            <a:endParaRPr lang="de-DE" dirty="0" smtClean="0"/>
          </a:p>
          <a:p>
            <a:pPr lvl="2"/>
            <a:r>
              <a:rPr lang="de-DE" dirty="0" smtClean="0"/>
              <a:t>Einsatz in spezifischen Gebieten</a:t>
            </a:r>
          </a:p>
          <a:p>
            <a:pPr lvl="2"/>
            <a:r>
              <a:rPr lang="de-DE" dirty="0" smtClean="0"/>
              <a:t>Turing-Test bleibt unerreicht</a:t>
            </a:r>
          </a:p>
          <a:p>
            <a:pPr lvl="2"/>
            <a:r>
              <a:rPr lang="de-DE" dirty="0" smtClean="0"/>
              <a:t>technischer Fortschritt steht vor „Hardware-Wall“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Gefahren der KI</a:t>
            </a:r>
          </a:p>
          <a:p>
            <a:pPr lvl="2"/>
            <a:endParaRPr lang="de-DE" dirty="0"/>
          </a:p>
          <a:p>
            <a:pPr lvl="2"/>
            <a:r>
              <a:rPr lang="de-DE" dirty="0" smtClean="0"/>
              <a:t>Benutzerfreundlichkeit statt Präzision </a:t>
            </a:r>
          </a:p>
          <a:p>
            <a:pPr lvl="2"/>
            <a:r>
              <a:rPr lang="de-DE" dirty="0" smtClean="0"/>
              <a:t>Schnelligkeit ≠ Intelligenz</a:t>
            </a:r>
          </a:p>
          <a:p>
            <a:pPr lvl="2"/>
            <a:r>
              <a:rPr lang="de-DE" dirty="0" smtClean="0"/>
              <a:t>Schaffung eigener Kontexte (Statistik vs. Kausalität)</a:t>
            </a:r>
          </a:p>
          <a:p>
            <a:pPr marL="0" lvl="2" indent="0">
              <a:buNone/>
            </a:pPr>
            <a:endParaRPr lang="de-DE" dirty="0"/>
          </a:p>
          <a:p>
            <a:pPr marL="0" lvl="2" indent="0">
              <a:buNone/>
            </a:pPr>
            <a:endParaRPr lang="de-DE" dirty="0" smtClean="0"/>
          </a:p>
          <a:p>
            <a:pPr lvl="2"/>
            <a:endParaRPr lang="de-DE" dirty="0" smtClean="0"/>
          </a:p>
          <a:p>
            <a:pPr lvl="2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862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6"/>
          <p:cNvSpPr txBox="1">
            <a:spLocks/>
          </p:cNvSpPr>
          <p:nvPr/>
        </p:nvSpPr>
        <p:spPr>
          <a:xfrm>
            <a:off x="323850" y="3717032"/>
            <a:ext cx="5256213" cy="24488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2000" b="1" u="none" baseline="0">
                <a:uFill>
                  <a:solidFill>
                    <a:schemeClr val="accent1"/>
                  </a:solidFill>
                </a:uFill>
              </a:defRPr>
            </a:lvl1pPr>
            <a:lvl2pPr indent="0"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lnSpc>
                <a:spcPct val="110000"/>
              </a:lnSpc>
              <a:spcBef>
                <a:spcPts val="0"/>
              </a:spcBef>
              <a:buFont typeface="+mj-lt"/>
              <a:buNone/>
              <a:defRPr sz="1600" u="sng" baseline="0">
                <a:solidFill>
                  <a:schemeClr val="tx1">
                    <a:tint val="75000"/>
                  </a:schemeClr>
                </a:solidFill>
                <a:uFill>
                  <a:solidFill>
                    <a:schemeClr val="accent1"/>
                  </a:solidFill>
                </a:uFill>
              </a:defRPr>
            </a:lvl5pPr>
            <a:lvl6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tabLst/>
              <a:defRPr sz="1600" baseline="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Lothar Sebastian Krapp</a:t>
            </a:r>
            <a:endParaRPr lang="de-DE" dirty="0"/>
          </a:p>
          <a:p>
            <a:r>
              <a:rPr lang="de-DE" b="0" dirty="0" smtClean="0"/>
              <a:t>Fachbereich Mathematik und Statistik</a:t>
            </a:r>
            <a:endParaRPr lang="de-DE" b="0" dirty="0"/>
          </a:p>
          <a:p>
            <a:endParaRPr lang="de-DE" b="0" dirty="0"/>
          </a:p>
          <a:p>
            <a:r>
              <a:rPr lang="de-DE" b="0" dirty="0">
                <a:hlinkClick r:id="rId2"/>
              </a:rPr>
              <a:t>s</a:t>
            </a:r>
            <a:r>
              <a:rPr lang="de-DE" b="0" dirty="0" smtClean="0">
                <a:hlinkClick r:id="rId2"/>
              </a:rPr>
              <a:t>ebastian.krapp@uni-konstanz.de</a:t>
            </a:r>
            <a:endParaRPr lang="de-DE" b="0" dirty="0" smtClean="0"/>
          </a:p>
          <a:p>
            <a:r>
              <a:rPr lang="de-DE" dirty="0">
                <a:hlinkClick r:id="rId3"/>
              </a:rPr>
              <a:t>http://www.math.uni-konstanz.de/~krapp/</a:t>
            </a:r>
            <a:endParaRPr lang="de-DE" b="0" dirty="0"/>
          </a:p>
        </p:txBody>
      </p:sp>
      <p:sp>
        <p:nvSpPr>
          <p:cNvPr id="10" name="Rechteck 9"/>
          <p:cNvSpPr>
            <a:spLocks/>
          </p:cNvSpPr>
          <p:nvPr/>
        </p:nvSpPr>
        <p:spPr>
          <a:xfrm>
            <a:off x="299833" y="2540434"/>
            <a:ext cx="1319839" cy="5749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18000" rIns="36000" bIns="18000" rtlCol="0" anchor="ctr">
            <a:spAutoFit/>
          </a:bodyPr>
          <a:lstStyle/>
          <a:p>
            <a:r>
              <a:rPr lang="de-DE" sz="3500" b="1" dirty="0" smtClean="0">
                <a:solidFill>
                  <a:schemeClr val="tx1"/>
                </a:solidFill>
              </a:rPr>
              <a:t>Dank!</a:t>
            </a:r>
          </a:p>
        </p:txBody>
      </p:sp>
      <p:sp>
        <p:nvSpPr>
          <p:cNvPr id="11" name="Rechteck 10"/>
          <p:cNvSpPr>
            <a:spLocks/>
          </p:cNvSpPr>
          <p:nvPr/>
        </p:nvSpPr>
        <p:spPr>
          <a:xfrm>
            <a:off x="299834" y="1970908"/>
            <a:ext cx="2344159" cy="5749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18000" rIns="36000" bIns="1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3500" b="1" dirty="0" smtClean="0">
                <a:solidFill>
                  <a:schemeClr val="tx1"/>
                </a:solidFill>
              </a:rPr>
              <a:t>Herzlichen</a:t>
            </a:r>
            <a:endParaRPr lang="de-DE" sz="3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UniKN">
  <a:themeElements>
    <a:clrScheme name="UNIK Farben PowerPoint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UNIK 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UNIK_004_141210_001.potx" id="{D5C4D1FF-0076-4A15-A409-554B8B0B2150}" vid="{2F6AA3DA-7512-4909-A2F0-00BCBEA17D6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Masterfolien__PPT_2010_ (1)</Template>
  <TotalTime>0</TotalTime>
  <Words>489</Words>
  <Application>Microsoft Office PowerPoint</Application>
  <PresentationFormat>Bildschirmpräsentation (4:3)</PresentationFormat>
  <Paragraphs>116</Paragraphs>
  <Slides>9</Slides>
  <Notes>0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Courier New</vt:lpstr>
      <vt:lpstr>Wingdings</vt:lpstr>
      <vt:lpstr>PPT_UniKN</vt:lpstr>
      <vt:lpstr>PowerPoint-Präsentation</vt:lpstr>
      <vt:lpstr>Was wir uns unter künstlicher Intelligenz vorstellen</vt:lpstr>
      <vt:lpstr>Was ist ein Algorithmus?</vt:lpstr>
      <vt:lpstr>Algorithmen als Spielregeln</vt:lpstr>
      <vt:lpstr>Vom Algorithmus zur künstlichen Intelligenz</vt:lpstr>
      <vt:lpstr>Beispiel: Zahlenerkennung</vt:lpstr>
      <vt:lpstr>Beispiel: Navigation ohne und mit KI</vt:lpstr>
      <vt:lpstr>Grenzen und Gefahren der künstlichen Intelligenz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mit Bild, Typografie: Arial Bold, maximal  über vier Zeilen</dc:title>
  <dc:creator>L Sebastian Krapp</dc:creator>
  <dc:description>Vorlage Praesentation – Office 2010;_x000d_
Version 010;_x000d_
2015-03-03;</dc:description>
  <cp:lastModifiedBy>L Sebastian Krapp</cp:lastModifiedBy>
  <cp:revision>125</cp:revision>
  <dcterms:created xsi:type="dcterms:W3CDTF">2019-11-25T16:36:00Z</dcterms:created>
  <dcterms:modified xsi:type="dcterms:W3CDTF">2019-11-30T20:03:55Z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stellt von">
    <vt:lpwstr>STRICHPUNKT</vt:lpwstr>
  </property>
  <property fmtid="{D5CDD505-2E9C-101B-9397-08002B2CF9AE}" pid="3" name="Erstellt am">
    <vt:lpwstr>10.10.2014</vt:lpwstr>
  </property>
  <property fmtid="{D5CDD505-2E9C-101B-9397-08002B2CF9AE}" pid="4" name="Bearbeiter">
    <vt:lpwstr>gadamovich | office implementation</vt:lpwstr>
  </property>
  <property fmtid="{D5CDD505-2E9C-101B-9397-08002B2CF9AE}" pid="5" name="Version">
    <vt:lpwstr>010</vt:lpwstr>
  </property>
  <property fmtid="{D5CDD505-2E9C-101B-9397-08002B2CF9AE}" pid="6" name="Version vom">
    <vt:lpwstr>03.03.2015</vt:lpwstr>
  </property>
</Properties>
</file>